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8" r:id="rId3"/>
    <p:sldId id="259" r:id="rId4"/>
    <p:sldId id="257" r:id="rId5"/>
    <p:sldId id="261" r:id="rId6"/>
    <p:sldId id="275" r:id="rId7"/>
    <p:sldId id="263" r:id="rId8"/>
    <p:sldId id="270" r:id="rId9"/>
    <p:sldId id="264" r:id="rId10"/>
    <p:sldId id="265" r:id="rId11"/>
    <p:sldId id="266" r:id="rId12"/>
    <p:sldId id="267" r:id="rId13"/>
    <p:sldId id="268" r:id="rId14"/>
    <p:sldId id="269" r:id="rId15"/>
    <p:sldId id="271" r:id="rId16"/>
    <p:sldId id="276" r:id="rId17"/>
    <p:sldId id="272" r:id="rId18"/>
    <p:sldId id="277"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193" autoAdjust="0"/>
  </p:normalViewPr>
  <p:slideViewPr>
    <p:cSldViewPr snapToGrid="0" showGuides="1">
      <p:cViewPr varScale="1">
        <p:scale>
          <a:sx n="93" d="100"/>
          <a:sy n="93" d="100"/>
        </p:scale>
        <p:origin x="712"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849AA9-836A-43AF-A102-747E8C0B605B}" type="datetimeFigureOut">
              <a:rPr lang="zh-CN" altLang="en-US" smtClean="0"/>
              <a:t>2025/1/9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C4C018-E633-4E22-8119-C60F1A92FBE5}" type="slidenum">
              <a:rPr lang="zh-CN" altLang="en-US" smtClean="0"/>
              <a:t>‹#›</a:t>
            </a:fld>
            <a:endParaRPr lang="zh-CN" altLang="en-US"/>
          </a:p>
        </p:txBody>
      </p:sp>
    </p:spTree>
    <p:extLst>
      <p:ext uri="{BB962C8B-B14F-4D97-AF65-F5344CB8AC3E}">
        <p14:creationId xmlns:p14="http://schemas.microsoft.com/office/powerpoint/2010/main" val="2569513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C4C018-E633-4E22-8119-C60F1A92FBE5}" type="slidenum">
              <a:rPr lang="zh-CN" altLang="en-US" smtClean="0"/>
              <a:t>1</a:t>
            </a:fld>
            <a:endParaRPr lang="zh-CN" altLang="en-US"/>
          </a:p>
        </p:txBody>
      </p:sp>
    </p:spTree>
    <p:extLst>
      <p:ext uri="{BB962C8B-B14F-4D97-AF65-F5344CB8AC3E}">
        <p14:creationId xmlns:p14="http://schemas.microsoft.com/office/powerpoint/2010/main" val="2096476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C4C018-E633-4E22-8119-C60F1A92FBE5}" type="slidenum">
              <a:rPr lang="zh-CN" altLang="en-US" smtClean="0"/>
              <a:t>14</a:t>
            </a:fld>
            <a:endParaRPr lang="zh-CN" altLang="en-US"/>
          </a:p>
        </p:txBody>
      </p:sp>
    </p:spTree>
    <p:extLst>
      <p:ext uri="{BB962C8B-B14F-4D97-AF65-F5344CB8AC3E}">
        <p14:creationId xmlns:p14="http://schemas.microsoft.com/office/powerpoint/2010/main" val="4140399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接入网络</a:t>
            </a:r>
          </a:p>
        </p:txBody>
      </p:sp>
      <p:sp>
        <p:nvSpPr>
          <p:cNvPr id="4" name="灯片编号占位符 3"/>
          <p:cNvSpPr>
            <a:spLocks noGrp="1"/>
          </p:cNvSpPr>
          <p:nvPr>
            <p:ph type="sldNum" sz="quarter" idx="5"/>
          </p:nvPr>
        </p:nvSpPr>
        <p:spPr/>
        <p:txBody>
          <a:bodyPr/>
          <a:lstStyle/>
          <a:p>
            <a:fld id="{D3C4C018-E633-4E22-8119-C60F1A92FBE5}" type="slidenum">
              <a:rPr lang="zh-CN" altLang="en-US" smtClean="0"/>
              <a:t>2</a:t>
            </a:fld>
            <a:endParaRPr lang="zh-CN" altLang="en-US"/>
          </a:p>
        </p:txBody>
      </p:sp>
    </p:spTree>
    <p:extLst>
      <p:ext uri="{BB962C8B-B14F-4D97-AF65-F5344CB8AC3E}">
        <p14:creationId xmlns:p14="http://schemas.microsoft.com/office/powerpoint/2010/main" val="504707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latin typeface="黑体" panose="02010609060101010101" pitchFamily="49" charset="-122"/>
                <a:ea typeface="黑体" panose="02010609060101010101" pitchFamily="49" charset="-122"/>
              </a:rPr>
              <a:t>移动网络运营商 </a:t>
            </a:r>
            <a:r>
              <a:rPr lang="en-US" altLang="zh-CN" sz="1800" dirty="0">
                <a:latin typeface="黑体" panose="02010609060101010101" pitchFamily="49" charset="-122"/>
                <a:ea typeface="黑体" panose="02010609060101010101" pitchFamily="49" charset="-122"/>
              </a:rPr>
              <a:t>(MNO) </a:t>
            </a:r>
            <a:r>
              <a:rPr lang="zh-CN" altLang="en-US" sz="1800" dirty="0">
                <a:latin typeface="黑体" panose="02010609060101010101" pitchFamily="49" charset="-122"/>
                <a:ea typeface="黑体" panose="02010609060101010101" pitchFamily="49" charset="-122"/>
              </a:rPr>
              <a:t>收集的地理数据和时间戳用于跟踪移动用户的位置和移动。此外，出售用户的地理位置信息已成为一项利润丰厚的业务。许多移动运营商在未经用户同意的情况下将用户的位置历史记录出售给第三方，从而违反了用户隐私协议，加剧了与移动跟踪和分析相关的隐私问题。本文介绍了 </a:t>
            </a:r>
            <a:r>
              <a:rPr lang="en-US" altLang="zh-CN" sz="1800" dirty="0">
                <a:latin typeface="黑体" panose="02010609060101010101" pitchFamily="49" charset="-122"/>
                <a:ea typeface="黑体" panose="02010609060101010101" pitchFamily="49" charset="-122"/>
              </a:rPr>
              <a:t>AAKA</a:t>
            </a:r>
            <a:r>
              <a:rPr lang="zh-CN" altLang="en-US" sz="1800" dirty="0">
                <a:latin typeface="黑体" panose="02010609060101010101" pitchFamily="49" charset="-122"/>
                <a:ea typeface="黑体" panose="02010609060101010101" pitchFamily="49" charset="-122"/>
              </a:rPr>
              <a:t>，这是一种匿名身份验证和密钥协议方案，旨在防止诚实但好奇的 </a:t>
            </a:r>
            <a:r>
              <a:rPr lang="en-US" altLang="zh-CN" sz="1800" dirty="0">
                <a:latin typeface="黑体" panose="02010609060101010101" pitchFamily="49" charset="-122"/>
                <a:ea typeface="黑体" panose="02010609060101010101" pitchFamily="49" charset="-122"/>
              </a:rPr>
              <a:t>MNO </a:t>
            </a:r>
            <a:r>
              <a:rPr lang="zh-CN" altLang="en-US" sz="1800" dirty="0">
                <a:latin typeface="黑体" panose="02010609060101010101" pitchFamily="49" charset="-122"/>
                <a:ea typeface="黑体" panose="02010609060101010101" pitchFamily="49" charset="-122"/>
              </a:rPr>
              <a:t>进行移动跟踪。</a:t>
            </a:r>
            <a:r>
              <a:rPr lang="en-US" altLang="zh-CN" sz="1800" dirty="0">
                <a:latin typeface="黑体" panose="02010609060101010101" pitchFamily="49" charset="-122"/>
                <a:ea typeface="黑体" panose="02010609060101010101" pitchFamily="49" charset="-122"/>
              </a:rPr>
              <a:t>AAKA </a:t>
            </a:r>
            <a:r>
              <a:rPr lang="zh-CN" altLang="en-US" sz="1800" dirty="0">
                <a:latin typeface="黑体" panose="02010609060101010101" pitchFamily="49" charset="-122"/>
                <a:ea typeface="黑体" panose="02010609060101010101" pitchFamily="49" charset="-122"/>
              </a:rPr>
              <a:t>利用匿名凭证并引入了一种新颖的移动身份验证协议，允许合法用户匿名访问网络，而无需透露其唯一（真实）</a:t>
            </a:r>
            <a:r>
              <a:rPr lang="en-US" altLang="zh-CN" sz="1800" dirty="0">
                <a:latin typeface="黑体" panose="02010609060101010101" pitchFamily="49" charset="-122"/>
                <a:ea typeface="黑体" panose="02010609060101010101" pitchFamily="49" charset="-122"/>
              </a:rPr>
              <a:t>ID</a:t>
            </a:r>
            <a:r>
              <a:rPr lang="zh-CN" altLang="en-US" sz="1800" dirty="0">
                <a:latin typeface="黑体" panose="02010609060101010101" pitchFamily="49" charset="-122"/>
                <a:ea typeface="黑体" panose="02010609060101010101" pitchFamily="49" charset="-122"/>
              </a:rPr>
              <a:t>。它可确保用户凭证的完整性，防止伪造，并确保同一用户在不同时间建立的连接无法关联。虽然 </a:t>
            </a:r>
            <a:r>
              <a:rPr lang="en-US" altLang="zh-CN" sz="1800" dirty="0">
                <a:latin typeface="黑体" panose="02010609060101010101" pitchFamily="49" charset="-122"/>
                <a:ea typeface="黑体" panose="02010609060101010101" pitchFamily="49" charset="-122"/>
              </a:rPr>
              <a:t>MNO </a:t>
            </a:r>
            <a:r>
              <a:rPr lang="zh-CN" altLang="en-US" sz="1800" dirty="0">
                <a:latin typeface="黑体" panose="02010609060101010101" pitchFamily="49" charset="-122"/>
                <a:ea typeface="黑体" panose="02010609060101010101" pitchFamily="49" charset="-122"/>
              </a:rPr>
              <a:t>本身无法识别或分析用户，但 </a:t>
            </a:r>
            <a:r>
              <a:rPr lang="en-US" altLang="zh-CN" sz="1800" dirty="0">
                <a:latin typeface="黑体" panose="02010609060101010101" pitchFamily="49" charset="-122"/>
                <a:ea typeface="黑体" panose="02010609060101010101" pitchFamily="49" charset="-122"/>
              </a:rPr>
              <a:t>AAKA </a:t>
            </a:r>
            <a:r>
              <a:rPr lang="zh-CN" altLang="en-US" sz="1800" dirty="0">
                <a:latin typeface="黑体" panose="02010609060101010101" pitchFamily="49" charset="-122"/>
                <a:ea typeface="黑体" panose="02010609060101010101" pitchFamily="49" charset="-122"/>
              </a:rPr>
              <a:t>能够在合法干预下识别用户，例如当 </a:t>
            </a:r>
            <a:r>
              <a:rPr lang="en-US" altLang="zh-CN" sz="1800" dirty="0">
                <a:latin typeface="黑体" panose="02010609060101010101" pitchFamily="49" charset="-122"/>
                <a:ea typeface="黑体" panose="02010609060101010101" pitchFamily="49" charset="-122"/>
              </a:rPr>
              <a:t>MNO </a:t>
            </a:r>
            <a:r>
              <a:rPr lang="zh-CN" altLang="en-US" sz="1800" dirty="0">
                <a:latin typeface="黑体" panose="02010609060101010101" pitchFamily="49" charset="-122"/>
                <a:ea typeface="黑体" panose="02010609060101010101" pitchFamily="49" charset="-122"/>
              </a:rPr>
              <a:t>与授权的执法机构合作时。</a:t>
            </a:r>
          </a:p>
          <a:p>
            <a:endParaRPr lang="zh-CN" altLang="en-US" dirty="0"/>
          </a:p>
        </p:txBody>
      </p:sp>
      <p:sp>
        <p:nvSpPr>
          <p:cNvPr id="4" name="灯片编号占位符 3"/>
          <p:cNvSpPr>
            <a:spLocks noGrp="1"/>
          </p:cNvSpPr>
          <p:nvPr>
            <p:ph type="sldNum" sz="quarter" idx="5"/>
          </p:nvPr>
        </p:nvSpPr>
        <p:spPr/>
        <p:txBody>
          <a:bodyPr/>
          <a:lstStyle/>
          <a:p>
            <a:fld id="{D3C4C018-E633-4E22-8119-C60F1A92FBE5}" type="slidenum">
              <a:rPr lang="zh-CN" altLang="en-US" smtClean="0"/>
              <a:t>5</a:t>
            </a:fld>
            <a:endParaRPr lang="zh-CN" altLang="en-US"/>
          </a:p>
        </p:txBody>
      </p:sp>
    </p:spTree>
    <p:extLst>
      <p:ext uri="{BB962C8B-B14F-4D97-AF65-F5344CB8AC3E}">
        <p14:creationId xmlns:p14="http://schemas.microsoft.com/office/powerpoint/2010/main" val="2953655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latin typeface="黑体" panose="02010609060101010101" pitchFamily="49" charset="-122"/>
                <a:ea typeface="黑体" panose="02010609060101010101" pitchFamily="49" charset="-122"/>
              </a:rPr>
              <a:t>防伪保护。</a:t>
            </a:r>
            <a:r>
              <a:rPr lang="en-US" altLang="zh-CN" sz="1800" dirty="0">
                <a:latin typeface="黑体" panose="02010609060101010101" pitchFamily="49" charset="-122"/>
                <a:ea typeface="黑体" panose="02010609060101010101" pitchFamily="49" charset="-122"/>
              </a:rPr>
              <a:t>AAKA </a:t>
            </a:r>
            <a:r>
              <a:rPr lang="zh-CN" altLang="en-US" sz="1800" dirty="0">
                <a:latin typeface="黑体" panose="02010609060101010101" pitchFamily="49" charset="-122"/>
                <a:ea typeface="黑体" panose="02010609060101010101" pitchFamily="49" charset="-122"/>
              </a:rPr>
              <a:t>中使用的凭证不可伪造且不可转让。合法去匿名化只有在 </a:t>
            </a:r>
            <a:r>
              <a:rPr lang="en-US" altLang="zh-CN" sz="1800" dirty="0">
                <a:latin typeface="黑体" panose="02010609060101010101" pitchFamily="49" charset="-122"/>
                <a:ea typeface="黑体" panose="02010609060101010101" pitchFamily="49" charset="-122"/>
              </a:rPr>
              <a:t>MNO </a:t>
            </a:r>
            <a:r>
              <a:rPr lang="zh-CN" altLang="en-US" sz="1800" dirty="0">
                <a:latin typeface="黑体" panose="02010609060101010101" pitchFamily="49" charset="-122"/>
                <a:ea typeface="黑体" panose="02010609060101010101" pitchFamily="49" charset="-122"/>
              </a:rPr>
              <a:t>和 </a:t>
            </a:r>
            <a:r>
              <a:rPr lang="en-US" altLang="zh-CN" sz="1800" dirty="0">
                <a:latin typeface="黑体" panose="02010609060101010101" pitchFamily="49" charset="-122"/>
                <a:ea typeface="黑体" panose="02010609060101010101" pitchFamily="49" charset="-122"/>
              </a:rPr>
              <a:t>LEA </a:t>
            </a:r>
            <a:r>
              <a:rPr lang="zh-CN" altLang="en-US" sz="1800" dirty="0">
                <a:latin typeface="黑体" panose="02010609060101010101" pitchFamily="49" charset="-122"/>
                <a:ea typeface="黑体" panose="02010609060101010101" pitchFamily="49" charset="-122"/>
              </a:rPr>
              <a:t>同时在场的情况下才能完成 </a:t>
            </a:r>
            <a:r>
              <a:rPr lang="en-US" altLang="zh-CN" sz="1800" dirty="0">
                <a:latin typeface="黑体" panose="02010609060101010101" pitchFamily="49" charset="-122"/>
                <a:ea typeface="黑体" panose="02010609060101010101" pitchFamily="49" charset="-122"/>
              </a:rPr>
              <a:t>UE </a:t>
            </a:r>
            <a:r>
              <a:rPr lang="zh-CN" altLang="en-US" sz="1800" dirty="0">
                <a:latin typeface="黑体" panose="02010609060101010101" pitchFamily="49" charset="-122"/>
                <a:ea typeface="黑体" panose="02010609060101010101" pitchFamily="49" charset="-122"/>
              </a:rPr>
              <a:t>去匿名化。好奇的 </a:t>
            </a:r>
            <a:r>
              <a:rPr lang="en-US" altLang="zh-CN" sz="1800" dirty="0">
                <a:latin typeface="黑体" panose="02010609060101010101" pitchFamily="49" charset="-122"/>
                <a:ea typeface="黑体" panose="02010609060101010101" pitchFamily="49" charset="-122"/>
              </a:rPr>
              <a:t>MNO </a:t>
            </a:r>
            <a:r>
              <a:rPr lang="zh-CN" altLang="en-US" sz="1800" dirty="0">
                <a:latin typeface="黑体" panose="02010609060101010101" pitchFamily="49" charset="-122"/>
                <a:ea typeface="黑体" panose="02010609060101010101" pitchFamily="49" charset="-122"/>
              </a:rPr>
              <a:t>或未经授权的 </a:t>
            </a:r>
            <a:r>
              <a:rPr lang="en-US" altLang="zh-CN" sz="1800" dirty="0">
                <a:latin typeface="黑体" panose="02010609060101010101" pitchFamily="49" charset="-122"/>
                <a:ea typeface="黑体" panose="02010609060101010101" pitchFamily="49" charset="-122"/>
              </a:rPr>
              <a:t>LEA </a:t>
            </a:r>
            <a:r>
              <a:rPr lang="zh-CN" altLang="en-US" sz="1800" dirty="0">
                <a:latin typeface="黑体" panose="02010609060101010101" pitchFamily="49" charset="-122"/>
                <a:ea typeface="黑体" panose="02010609060101010101" pitchFamily="49" charset="-122"/>
              </a:rPr>
              <a:t>都无法单独对任何 </a:t>
            </a:r>
            <a:r>
              <a:rPr lang="en-US" altLang="zh-CN" sz="1800" dirty="0">
                <a:latin typeface="黑体" panose="02010609060101010101" pitchFamily="49" charset="-122"/>
                <a:ea typeface="黑体" panose="02010609060101010101" pitchFamily="49" charset="-122"/>
              </a:rPr>
              <a:t>UE </a:t>
            </a:r>
            <a:r>
              <a:rPr lang="zh-CN" altLang="en-US" sz="1800" dirty="0">
                <a:latin typeface="黑体" panose="02010609060101010101" pitchFamily="49" charset="-122"/>
                <a:ea typeface="黑体" panose="02010609060101010101" pitchFamily="49" charset="-122"/>
              </a:rPr>
              <a:t>进行去匿名化，从而防止任何一方滥用用户数据。</a:t>
            </a:r>
          </a:p>
          <a:p>
            <a:r>
              <a:rPr lang="zh-CN" altLang="en-US" dirty="0"/>
              <a:t>非交互式漫游支持。</a:t>
            </a:r>
            <a:r>
              <a:rPr lang="en-US" altLang="zh-CN" dirty="0"/>
              <a:t>AAKA </a:t>
            </a:r>
            <a:r>
              <a:rPr lang="zh-CN" altLang="en-US" dirty="0"/>
              <a:t>使 </a:t>
            </a:r>
            <a:r>
              <a:rPr lang="en-US" altLang="zh-CN" dirty="0"/>
              <a:t>SN </a:t>
            </a:r>
            <a:r>
              <a:rPr lang="zh-CN" altLang="en-US" dirty="0"/>
              <a:t>能够在一般漫游场景中独立验证未知 </a:t>
            </a:r>
            <a:r>
              <a:rPr lang="en-US" altLang="zh-CN" dirty="0"/>
              <a:t>UE</a:t>
            </a:r>
            <a:r>
              <a:rPr lang="zh-CN" altLang="en-US" dirty="0"/>
              <a:t>，而无需与 </a:t>
            </a:r>
            <a:r>
              <a:rPr lang="en-US" altLang="zh-CN" dirty="0"/>
              <a:t>UE </a:t>
            </a:r>
            <a:r>
              <a:rPr lang="zh-CN" altLang="en-US" dirty="0"/>
              <a:t>的 </a:t>
            </a:r>
            <a:r>
              <a:rPr lang="en-US" altLang="zh-CN" dirty="0"/>
              <a:t>HN </a:t>
            </a:r>
            <a:r>
              <a:rPr lang="zh-CN" altLang="en-US" dirty="0"/>
              <a:t>交互。这可以节省额外的通信成本，兼容性和实用性。</a:t>
            </a:r>
          </a:p>
        </p:txBody>
      </p:sp>
      <p:sp>
        <p:nvSpPr>
          <p:cNvPr id="4" name="灯片编号占位符 3"/>
          <p:cNvSpPr>
            <a:spLocks noGrp="1"/>
          </p:cNvSpPr>
          <p:nvPr>
            <p:ph type="sldNum" sz="quarter" idx="5"/>
          </p:nvPr>
        </p:nvSpPr>
        <p:spPr/>
        <p:txBody>
          <a:bodyPr/>
          <a:lstStyle/>
          <a:p>
            <a:fld id="{D3C4C018-E633-4E22-8119-C60F1A92FBE5}" type="slidenum">
              <a:rPr lang="zh-CN" altLang="en-US" smtClean="0"/>
              <a:t>6</a:t>
            </a:fld>
            <a:endParaRPr lang="zh-CN" altLang="en-US"/>
          </a:p>
        </p:txBody>
      </p:sp>
    </p:spTree>
    <p:extLst>
      <p:ext uri="{BB962C8B-B14F-4D97-AF65-F5344CB8AC3E}">
        <p14:creationId xmlns:p14="http://schemas.microsoft.com/office/powerpoint/2010/main" val="3552457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确保盲化签名 </a:t>
            </a:r>
            <a:r>
              <a:rPr lang="en-US" altLang="zh-CN" dirty="0"/>
              <a:t>σ′\</a:t>
            </a:r>
            <a:r>
              <a:rPr lang="en-US" altLang="zh-CN" dirty="0" err="1"/>
              <a:t>sigma‘σ</a:t>
            </a:r>
            <a:r>
              <a:rPr lang="en-US" altLang="zh-CN" dirty="0"/>
              <a:t>′ </a:t>
            </a:r>
            <a:r>
              <a:rPr lang="zh-CN" altLang="en-US" dirty="0"/>
              <a:t>的合法性，验证其是由正确的签发密钥</a:t>
            </a:r>
            <a:r>
              <a:rPr lang="zh-CN" altLang="en-US"/>
              <a:t>生成的，而不是一个随机值。</a:t>
            </a:r>
            <a:endParaRPr lang="zh-CN" altLang="en-US" dirty="0"/>
          </a:p>
        </p:txBody>
      </p:sp>
      <p:sp>
        <p:nvSpPr>
          <p:cNvPr id="4" name="灯片编号占位符 3"/>
          <p:cNvSpPr>
            <a:spLocks noGrp="1"/>
          </p:cNvSpPr>
          <p:nvPr>
            <p:ph type="sldNum" sz="quarter" idx="5"/>
          </p:nvPr>
        </p:nvSpPr>
        <p:spPr/>
        <p:txBody>
          <a:bodyPr/>
          <a:lstStyle/>
          <a:p>
            <a:fld id="{D3C4C018-E633-4E22-8119-C60F1A92FBE5}" type="slidenum">
              <a:rPr lang="zh-CN" altLang="en-US" smtClean="0"/>
              <a:t>8</a:t>
            </a:fld>
            <a:endParaRPr lang="zh-CN" altLang="en-US"/>
          </a:p>
        </p:txBody>
      </p:sp>
    </p:spTree>
    <p:extLst>
      <p:ext uri="{BB962C8B-B14F-4D97-AF65-F5344CB8AC3E}">
        <p14:creationId xmlns:p14="http://schemas.microsoft.com/office/powerpoint/2010/main" val="815538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KVAC </a:t>
            </a:r>
            <a:r>
              <a:rPr lang="zh-CN" altLang="en-US" dirty="0"/>
              <a:t>使用代数消息认证码 </a:t>
            </a:r>
            <a:r>
              <a:rPr lang="en-US" altLang="zh-CN" dirty="0"/>
              <a:t>(MAC) </a:t>
            </a:r>
            <a:r>
              <a:rPr lang="zh-CN" altLang="en-US" dirty="0"/>
              <a:t>构建，它是使用群运算形成的 </a:t>
            </a:r>
            <a:r>
              <a:rPr lang="en-US" altLang="zh-CN" dirty="0"/>
              <a:t>MAC</a:t>
            </a:r>
            <a:r>
              <a:rPr lang="zh-CN" altLang="en-US" dirty="0"/>
              <a:t>，而不是更传统的哈希或分组密码。</a:t>
            </a:r>
          </a:p>
        </p:txBody>
      </p:sp>
      <p:sp>
        <p:nvSpPr>
          <p:cNvPr id="4" name="灯片编号占位符 3"/>
          <p:cNvSpPr>
            <a:spLocks noGrp="1"/>
          </p:cNvSpPr>
          <p:nvPr>
            <p:ph type="sldNum" sz="quarter" idx="5"/>
          </p:nvPr>
        </p:nvSpPr>
        <p:spPr/>
        <p:txBody>
          <a:bodyPr/>
          <a:lstStyle/>
          <a:p>
            <a:fld id="{D3C4C018-E633-4E22-8119-C60F1A92FBE5}" type="slidenum">
              <a:rPr lang="zh-CN" altLang="en-US" smtClean="0"/>
              <a:t>9</a:t>
            </a:fld>
            <a:endParaRPr lang="zh-CN" altLang="en-US"/>
          </a:p>
        </p:txBody>
      </p:sp>
    </p:spTree>
    <p:extLst>
      <p:ext uri="{BB962C8B-B14F-4D97-AF65-F5344CB8AC3E}">
        <p14:creationId xmlns:p14="http://schemas.microsoft.com/office/powerpoint/2010/main" val="3101386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每个月订阅</a:t>
            </a:r>
          </a:p>
        </p:txBody>
      </p:sp>
      <p:sp>
        <p:nvSpPr>
          <p:cNvPr id="4" name="灯片编号占位符 3"/>
          <p:cNvSpPr>
            <a:spLocks noGrp="1"/>
          </p:cNvSpPr>
          <p:nvPr>
            <p:ph type="sldNum" sz="quarter" idx="5"/>
          </p:nvPr>
        </p:nvSpPr>
        <p:spPr/>
        <p:txBody>
          <a:bodyPr/>
          <a:lstStyle/>
          <a:p>
            <a:fld id="{D3C4C018-E633-4E22-8119-C60F1A92FBE5}" type="slidenum">
              <a:rPr lang="zh-CN" altLang="en-US" smtClean="0"/>
              <a:t>10</a:t>
            </a:fld>
            <a:endParaRPr lang="zh-CN" altLang="en-US"/>
          </a:p>
        </p:txBody>
      </p:sp>
    </p:spTree>
    <p:extLst>
      <p:ext uri="{BB962C8B-B14F-4D97-AF65-F5344CB8AC3E}">
        <p14:creationId xmlns:p14="http://schemas.microsoft.com/office/powerpoint/2010/main" val="1222266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m1</a:t>
            </a:r>
            <a:r>
              <a:rPr lang="zh-CN" altLang="en-US" dirty="0"/>
              <a:t>，布尔值，表示订阅活动状态；</a:t>
            </a:r>
            <a:r>
              <a:rPr lang="en-US" altLang="zh-CN" dirty="0"/>
              <a:t>2</a:t>
            </a:r>
            <a:r>
              <a:rPr lang="zh-CN" altLang="en-US" dirty="0"/>
              <a:t>）</a:t>
            </a:r>
            <a:r>
              <a:rPr lang="en-US" altLang="zh-CN" dirty="0"/>
              <a:t>m2</a:t>
            </a:r>
            <a:r>
              <a:rPr lang="zh-CN" altLang="en-US" dirty="0"/>
              <a:t>，到期日期，通常与付款周期一致；</a:t>
            </a:r>
            <a:r>
              <a:rPr lang="en-US" altLang="zh-CN" dirty="0"/>
              <a:t>3</a:t>
            </a:r>
            <a:r>
              <a:rPr lang="zh-CN" altLang="en-US" dirty="0"/>
              <a:t>）</a:t>
            </a:r>
            <a:r>
              <a:rPr lang="en-US" altLang="zh-CN" dirty="0"/>
              <a:t>m3</a:t>
            </a:r>
            <a:r>
              <a:rPr lang="zh-CN" altLang="en-US" dirty="0"/>
              <a:t>，</a:t>
            </a:r>
            <a:r>
              <a:rPr lang="en-US" altLang="zh-CN" dirty="0"/>
              <a:t>HN ID</a:t>
            </a:r>
            <a:r>
              <a:rPr lang="zh-CN" altLang="en-US" dirty="0"/>
              <a:t>（即</a:t>
            </a:r>
            <a:r>
              <a:rPr lang="en-US" altLang="zh-CN" dirty="0"/>
              <a:t>MCC+MNC</a:t>
            </a:r>
            <a:r>
              <a:rPr lang="zh-CN" altLang="en-US" dirty="0"/>
              <a:t>），表示</a:t>
            </a:r>
            <a:r>
              <a:rPr lang="en-US" altLang="zh-CN" dirty="0"/>
              <a:t>UE</a:t>
            </a:r>
            <a:r>
              <a:rPr lang="zh-CN" altLang="en-US" dirty="0"/>
              <a:t>属于哪个</a:t>
            </a:r>
            <a:r>
              <a:rPr lang="en-US" altLang="zh-CN" dirty="0"/>
              <a:t>HN</a:t>
            </a:r>
            <a:r>
              <a:rPr lang="zh-CN" altLang="en-US" dirty="0"/>
              <a:t>，用于告知</a:t>
            </a:r>
            <a:r>
              <a:rPr lang="en-US" altLang="zh-CN" dirty="0"/>
              <a:t>SN</a:t>
            </a:r>
            <a:r>
              <a:rPr lang="zh-CN" altLang="en-US" dirty="0"/>
              <a:t>在认证</a:t>
            </a:r>
            <a:r>
              <a:rPr lang="en-US" altLang="zh-CN" dirty="0"/>
              <a:t>UE</a:t>
            </a:r>
            <a:r>
              <a:rPr lang="zh-CN" altLang="en-US" dirty="0"/>
              <a:t>时应该参考哪个公钥和参数；</a:t>
            </a:r>
            <a:r>
              <a:rPr lang="en-US" altLang="zh-CN" dirty="0"/>
              <a:t>4</a:t>
            </a:r>
            <a:r>
              <a:rPr lang="zh-CN" altLang="en-US" dirty="0"/>
              <a:t>）</a:t>
            </a:r>
            <a:r>
              <a:rPr lang="en-US" altLang="zh-CN" dirty="0"/>
              <a:t>m4</a:t>
            </a:r>
            <a:r>
              <a:rPr lang="zh-CN" altLang="en-US" dirty="0"/>
              <a:t>，</a:t>
            </a:r>
            <a:r>
              <a:rPr lang="en-US" altLang="zh-CN" dirty="0"/>
              <a:t>MSIN</a:t>
            </a:r>
            <a:r>
              <a:rPr lang="zh-CN" altLang="en-US" dirty="0"/>
              <a:t>，如第二节所述，是</a:t>
            </a:r>
            <a:r>
              <a:rPr lang="en-US" altLang="zh-CN" dirty="0"/>
              <a:t>SUPI</a:t>
            </a:r>
            <a:r>
              <a:rPr lang="zh-CN" altLang="en-US" dirty="0"/>
              <a:t>的唯一唯一字段，用于唯一地标识</a:t>
            </a:r>
            <a:r>
              <a:rPr lang="en-US" altLang="zh-CN" dirty="0"/>
              <a:t>HN</a:t>
            </a:r>
            <a:r>
              <a:rPr lang="zh-CN" altLang="en-US" dirty="0"/>
              <a:t>中的订户。</a:t>
            </a:r>
          </a:p>
        </p:txBody>
      </p:sp>
      <p:sp>
        <p:nvSpPr>
          <p:cNvPr id="4" name="灯片编号占位符 3"/>
          <p:cNvSpPr>
            <a:spLocks noGrp="1"/>
          </p:cNvSpPr>
          <p:nvPr>
            <p:ph type="sldNum" sz="quarter" idx="5"/>
          </p:nvPr>
        </p:nvSpPr>
        <p:spPr/>
        <p:txBody>
          <a:bodyPr/>
          <a:lstStyle/>
          <a:p>
            <a:fld id="{D3C4C018-E633-4E22-8119-C60F1A92FBE5}" type="slidenum">
              <a:rPr lang="zh-CN" altLang="en-US" smtClean="0"/>
              <a:t>11</a:t>
            </a:fld>
            <a:endParaRPr lang="zh-CN" altLang="en-US"/>
          </a:p>
        </p:txBody>
      </p:sp>
    </p:spTree>
    <p:extLst>
      <p:ext uri="{BB962C8B-B14F-4D97-AF65-F5344CB8AC3E}">
        <p14:creationId xmlns:p14="http://schemas.microsoft.com/office/powerpoint/2010/main" val="1257914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latin typeface="黑体" panose="02010609060101010101" pitchFamily="49" charset="-122"/>
                <a:ea typeface="黑体" panose="02010609060101010101" pitchFamily="49" charset="-122"/>
              </a:rPr>
              <a:t>值得注意的是，这三个元素无需保护。如果不知道临时 </a:t>
            </a:r>
            <a:r>
              <a:rPr lang="en-US" altLang="zh-CN" sz="1800" dirty="0">
                <a:latin typeface="黑体" panose="02010609060101010101" pitchFamily="49" charset="-122"/>
                <a:ea typeface="黑体" panose="02010609060101010101" pitchFamily="49" charset="-122"/>
              </a:rPr>
              <a:t>EC </a:t>
            </a:r>
            <a:r>
              <a:rPr lang="zh-CN" altLang="en-US" sz="1800" dirty="0">
                <a:latin typeface="黑体" panose="02010609060101010101" pitchFamily="49" charset="-122"/>
                <a:ea typeface="黑体" panose="02010609060101010101" pitchFamily="49" charset="-122"/>
              </a:rPr>
              <a:t>私钥 </a:t>
            </a:r>
            <a:r>
              <a:rPr lang="en-US" altLang="zh-CN" sz="1800" dirty="0">
                <a:latin typeface="黑体" panose="02010609060101010101" pitchFamily="49" charset="-122"/>
                <a:ea typeface="黑体" panose="02010609060101010101" pitchFamily="49" charset="-122"/>
              </a:rPr>
              <a:t>u </a:t>
            </a:r>
            <a:r>
              <a:rPr lang="zh-CN" altLang="en-US" sz="1800" dirty="0">
                <a:latin typeface="黑体" panose="02010609060101010101" pitchFamily="49" charset="-122"/>
                <a:ea typeface="黑体" panose="02010609060101010101" pitchFamily="49" charset="-122"/>
              </a:rPr>
              <a:t>或 </a:t>
            </a:r>
            <a:r>
              <a:rPr lang="en-US" altLang="zh-CN" sz="1800" dirty="0">
                <a:latin typeface="黑体" panose="02010609060101010101" pitchFamily="49" charset="-122"/>
                <a:ea typeface="黑体" panose="02010609060101010101" pitchFamily="49" charset="-122"/>
              </a:rPr>
              <a:t>v</a:t>
            </a:r>
            <a:r>
              <a:rPr lang="zh-CN" altLang="en-US" sz="1800" dirty="0">
                <a:latin typeface="黑体" panose="02010609060101010101" pitchFamily="49" charset="-122"/>
                <a:ea typeface="黑体" panose="02010609060101010101" pitchFamily="49" charset="-122"/>
              </a:rPr>
              <a:t>，被动攻击者将无法生成有效的共享会话密钥 </a:t>
            </a:r>
            <a:r>
              <a:rPr lang="en-US" altLang="zh-CN" sz="1800" dirty="0">
                <a:latin typeface="黑体" panose="02010609060101010101" pitchFamily="49" charset="-122"/>
                <a:ea typeface="黑体" panose="02010609060101010101" pitchFamily="49" charset="-122"/>
              </a:rPr>
              <a:t>Ks</a:t>
            </a:r>
            <a:r>
              <a:rPr lang="zh-CN" altLang="en-US" sz="1800" dirty="0">
                <a:latin typeface="黑体" panose="02010609060101010101" pitchFamily="49" charset="-122"/>
                <a:ea typeface="黑体" panose="02010609060101010101" pitchFamily="49" charset="-122"/>
              </a:rPr>
              <a:t>。所有进一步的通信都在 </a:t>
            </a:r>
            <a:r>
              <a:rPr lang="en-US" altLang="zh-CN" sz="1800" dirty="0">
                <a:latin typeface="黑体" panose="02010609060101010101" pitchFamily="49" charset="-122"/>
                <a:ea typeface="黑体" panose="02010609060101010101" pitchFamily="49" charset="-122"/>
              </a:rPr>
              <a:t>Ks </a:t>
            </a:r>
            <a:r>
              <a:rPr lang="zh-CN" altLang="en-US" sz="1800" dirty="0">
                <a:latin typeface="黑体" panose="02010609060101010101" pitchFamily="49" charset="-122"/>
                <a:ea typeface="黑体" panose="02010609060101010101" pitchFamily="49" charset="-122"/>
              </a:rPr>
              <a:t>下的安全通道中进行。</a:t>
            </a:r>
            <a:endParaRPr lang="en-US" altLang="zh-CN" sz="1800" dirty="0">
              <a:latin typeface="黑体" panose="02010609060101010101" pitchFamily="49" charset="-122"/>
              <a:ea typeface="黑体" panose="02010609060101010101" pitchFamily="49" charset="-122"/>
            </a:endParaRPr>
          </a:p>
          <a:p>
            <a:r>
              <a:rPr lang="zh-CN" altLang="en-US" sz="1800" dirty="0">
                <a:latin typeface="黑体" panose="02010609060101010101" pitchFamily="49" charset="-122"/>
                <a:ea typeface="黑体" panose="02010609060101010101" pitchFamily="49" charset="-122"/>
              </a:rPr>
              <a:t>随机数 </a:t>
            </a:r>
            <a:r>
              <a:rPr lang="el-GR" altLang="zh-CN" sz="1800" dirty="0">
                <a:latin typeface="Arial" panose="020B0604020202020204" pitchFamily="34" charset="0"/>
                <a:ea typeface="黑体" panose="02010609060101010101" pitchFamily="49" charset="-122"/>
              </a:rPr>
              <a:t>α </a:t>
            </a:r>
            <a:r>
              <a:rPr lang="zh-CN" altLang="en-US" sz="1800" dirty="0">
                <a:latin typeface="黑体" panose="02010609060101010101" pitchFamily="49" charset="-122"/>
                <a:ea typeface="黑体" panose="02010609060101010101" pitchFamily="49" charset="-122"/>
              </a:rPr>
              <a:t>和 </a:t>
            </a:r>
            <a:r>
              <a:rPr lang="el-GR" altLang="zh-CN" sz="1800" dirty="0">
                <a:latin typeface="Arial" panose="020B0604020202020204" pitchFamily="34" charset="0"/>
                <a:ea typeface="黑体" panose="02010609060101010101" pitchFamily="49" charset="-122"/>
              </a:rPr>
              <a:t>β </a:t>
            </a:r>
            <a:r>
              <a:rPr lang="zh-CN" altLang="en-US" sz="1800" dirty="0">
                <a:latin typeface="黑体" panose="02010609060101010101" pitchFamily="49" charset="-122"/>
                <a:ea typeface="黑体" panose="02010609060101010101" pitchFamily="49" charset="-122"/>
              </a:rPr>
              <a:t>不得透露给 </a:t>
            </a:r>
            <a:r>
              <a:rPr lang="en-US" altLang="zh-CN" sz="1800" dirty="0">
                <a:latin typeface="黑体" panose="02010609060101010101" pitchFamily="49" charset="-122"/>
                <a:ea typeface="黑体" panose="02010609060101010101" pitchFamily="49" charset="-122"/>
              </a:rPr>
              <a:t>ME</a:t>
            </a:r>
            <a:r>
              <a:rPr lang="zh-CN" altLang="en-US" sz="1800" dirty="0">
                <a:latin typeface="黑体" panose="02010609060101010101" pitchFamily="49" charset="-122"/>
                <a:ea typeface="黑体" panose="02010609060101010101" pitchFamily="49" charset="-122"/>
              </a:rPr>
              <a:t>，并且 </a:t>
            </a:r>
            <a:r>
              <a:rPr lang="el-GR" altLang="zh-CN" sz="1800" dirty="0">
                <a:latin typeface="Arial" panose="020B0604020202020204" pitchFamily="34" charset="0"/>
                <a:ea typeface="黑体" panose="02010609060101010101" pitchFamily="49" charset="-122"/>
              </a:rPr>
              <a:t>β </a:t>
            </a:r>
            <a:r>
              <a:rPr lang="zh-CN" altLang="en-US" sz="1800" dirty="0">
                <a:latin typeface="黑体" panose="02010609060101010101" pitchFamily="49" charset="-122"/>
                <a:ea typeface="黑体" panose="02010609060101010101" pitchFamily="49" charset="-122"/>
              </a:rPr>
              <a:t>稍后需要与一次性可验证凭证 </a:t>
            </a:r>
            <a:r>
              <a:rPr lang="en-US" altLang="zh-CN" sz="1800" dirty="0">
                <a:latin typeface="黑体" panose="02010609060101010101" pitchFamily="49" charset="-122"/>
                <a:ea typeface="黑体" panose="02010609060101010101" pitchFamily="49" charset="-122"/>
              </a:rPr>
              <a:t>Pres </a:t>
            </a:r>
            <a:r>
              <a:rPr lang="zh-CN" altLang="en-US" sz="1800" dirty="0">
                <a:latin typeface="黑体" panose="02010609060101010101" pitchFamily="49" charset="-122"/>
                <a:ea typeface="黑体" panose="02010609060101010101" pitchFamily="49" charset="-122"/>
              </a:rPr>
              <a:t>绑定以完成 </a:t>
            </a:r>
            <a:r>
              <a:rPr lang="en-US" altLang="zh-CN" sz="1800" dirty="0">
                <a:latin typeface="黑体" panose="02010609060101010101" pitchFamily="49" charset="-122"/>
                <a:ea typeface="黑体" panose="02010609060101010101" pitchFamily="49" charset="-122"/>
              </a:rPr>
              <a:t>UE </a:t>
            </a:r>
            <a:r>
              <a:rPr lang="zh-CN" altLang="en-US" sz="1800" dirty="0">
                <a:latin typeface="黑体" panose="02010609060101010101" pitchFamily="49" charset="-122"/>
                <a:ea typeface="黑体" panose="02010609060101010101" pitchFamily="49" charset="-122"/>
              </a:rPr>
              <a:t>身份验证，这有助于防止恶意 </a:t>
            </a:r>
            <a:r>
              <a:rPr lang="en-US" altLang="zh-CN" sz="1800" dirty="0">
                <a:latin typeface="黑体" panose="02010609060101010101" pitchFamily="49" charset="-122"/>
                <a:ea typeface="黑体" panose="02010609060101010101" pitchFamily="49" charset="-122"/>
              </a:rPr>
              <a:t>ME </a:t>
            </a:r>
            <a:r>
              <a:rPr lang="zh-CN" altLang="en-US" sz="1800" dirty="0">
                <a:latin typeface="黑体" panose="02010609060101010101" pitchFamily="49" charset="-122"/>
                <a:ea typeface="黑体" panose="02010609060101010101" pitchFamily="49" charset="-122"/>
              </a:rPr>
              <a:t>伪造或重复使用有效的 </a:t>
            </a:r>
            <a:r>
              <a:rPr lang="en-US" altLang="zh-CN" sz="1800" dirty="0">
                <a:latin typeface="黑体" panose="02010609060101010101" pitchFamily="49" charset="-122"/>
                <a:ea typeface="黑体" panose="02010609060101010101" pitchFamily="49" charset="-122"/>
              </a:rPr>
              <a:t>Pres</a:t>
            </a:r>
            <a:r>
              <a:rPr lang="zh-CN" altLang="en-US" sz="1800" dirty="0">
                <a:latin typeface="黑体" panose="02010609060101010101" pitchFamily="49" charset="-122"/>
                <a:ea typeface="黑体" panose="02010609060101010101" pitchFamily="49" charset="-122"/>
              </a:rPr>
              <a:t>。</a:t>
            </a:r>
            <a:endParaRPr lang="zh-CN" altLang="en-US" dirty="0"/>
          </a:p>
        </p:txBody>
      </p:sp>
      <p:sp>
        <p:nvSpPr>
          <p:cNvPr id="4" name="灯片编号占位符 3"/>
          <p:cNvSpPr>
            <a:spLocks noGrp="1"/>
          </p:cNvSpPr>
          <p:nvPr>
            <p:ph type="sldNum" sz="quarter" idx="5"/>
          </p:nvPr>
        </p:nvSpPr>
        <p:spPr/>
        <p:txBody>
          <a:bodyPr/>
          <a:lstStyle/>
          <a:p>
            <a:fld id="{D3C4C018-E633-4E22-8119-C60F1A92FBE5}" type="slidenum">
              <a:rPr lang="zh-CN" altLang="en-US" smtClean="0"/>
              <a:t>13</a:t>
            </a:fld>
            <a:endParaRPr lang="zh-CN" altLang="en-US"/>
          </a:p>
        </p:txBody>
      </p:sp>
    </p:spTree>
    <p:extLst>
      <p:ext uri="{BB962C8B-B14F-4D97-AF65-F5344CB8AC3E}">
        <p14:creationId xmlns:p14="http://schemas.microsoft.com/office/powerpoint/2010/main" val="1220333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267298-700B-104B-0A63-2B83202AD66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BF22E9E-77CA-1609-7E5D-A9D4488F18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19746BE-5636-AAF3-34E9-4E85A2E63024}"/>
              </a:ext>
            </a:extLst>
          </p:cNvPr>
          <p:cNvSpPr>
            <a:spLocks noGrp="1"/>
          </p:cNvSpPr>
          <p:nvPr>
            <p:ph type="dt" sz="half" idx="10"/>
          </p:nvPr>
        </p:nvSpPr>
        <p:spPr/>
        <p:txBody>
          <a:bodyPr/>
          <a:lstStyle/>
          <a:p>
            <a:fld id="{3F921E83-D081-4D04-8889-9513B9E811A3}" type="datetimeFigureOut">
              <a:rPr lang="zh-CN" altLang="en-US" smtClean="0"/>
              <a:t>2025/1/9</a:t>
            </a:fld>
            <a:endParaRPr lang="zh-CN" altLang="en-US"/>
          </a:p>
        </p:txBody>
      </p:sp>
      <p:sp>
        <p:nvSpPr>
          <p:cNvPr id="5" name="页脚占位符 4">
            <a:extLst>
              <a:ext uri="{FF2B5EF4-FFF2-40B4-BE49-F238E27FC236}">
                <a16:creationId xmlns:a16="http://schemas.microsoft.com/office/drawing/2014/main" id="{59BA8E53-DB7C-0057-BF30-6A85E5F6481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7EB7E4C-0C5E-9108-895B-8F16045FB3FA}"/>
              </a:ext>
            </a:extLst>
          </p:cNvPr>
          <p:cNvSpPr>
            <a:spLocks noGrp="1"/>
          </p:cNvSpPr>
          <p:nvPr>
            <p:ph type="sldNum" sz="quarter" idx="12"/>
          </p:nvPr>
        </p:nvSpPr>
        <p:spPr/>
        <p:txBody>
          <a:bodyPr/>
          <a:lstStyle/>
          <a:p>
            <a:fld id="{A4AC52D6-99DB-4C81-AC8D-80337FE521B2}" type="slidenum">
              <a:rPr lang="zh-CN" altLang="en-US" smtClean="0"/>
              <a:t>‹#›</a:t>
            </a:fld>
            <a:endParaRPr lang="zh-CN" altLang="en-US"/>
          </a:p>
        </p:txBody>
      </p:sp>
    </p:spTree>
    <p:extLst>
      <p:ext uri="{BB962C8B-B14F-4D97-AF65-F5344CB8AC3E}">
        <p14:creationId xmlns:p14="http://schemas.microsoft.com/office/powerpoint/2010/main" val="27650422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32C437-C1E2-8AF4-9DAB-C0CD4CA62B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4612400-D4FF-6C7A-07CF-2E9D1C644B9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80AD90-B79E-E6DD-1133-60C9D5131793}"/>
              </a:ext>
            </a:extLst>
          </p:cNvPr>
          <p:cNvSpPr>
            <a:spLocks noGrp="1"/>
          </p:cNvSpPr>
          <p:nvPr>
            <p:ph type="dt" sz="half" idx="10"/>
          </p:nvPr>
        </p:nvSpPr>
        <p:spPr/>
        <p:txBody>
          <a:bodyPr/>
          <a:lstStyle/>
          <a:p>
            <a:fld id="{3F921E83-D081-4D04-8889-9513B9E811A3}" type="datetimeFigureOut">
              <a:rPr lang="zh-CN" altLang="en-US" smtClean="0"/>
              <a:t>2025/1/9</a:t>
            </a:fld>
            <a:endParaRPr lang="zh-CN" altLang="en-US"/>
          </a:p>
        </p:txBody>
      </p:sp>
      <p:sp>
        <p:nvSpPr>
          <p:cNvPr id="5" name="页脚占位符 4">
            <a:extLst>
              <a:ext uri="{FF2B5EF4-FFF2-40B4-BE49-F238E27FC236}">
                <a16:creationId xmlns:a16="http://schemas.microsoft.com/office/drawing/2014/main" id="{F71A9E04-76A5-6F43-661D-396A17F8614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A42DC81-0679-F8A8-3E23-F3FE5B36B588}"/>
              </a:ext>
            </a:extLst>
          </p:cNvPr>
          <p:cNvSpPr>
            <a:spLocks noGrp="1"/>
          </p:cNvSpPr>
          <p:nvPr>
            <p:ph type="sldNum" sz="quarter" idx="12"/>
          </p:nvPr>
        </p:nvSpPr>
        <p:spPr/>
        <p:txBody>
          <a:bodyPr/>
          <a:lstStyle/>
          <a:p>
            <a:fld id="{A4AC52D6-99DB-4C81-AC8D-80337FE521B2}" type="slidenum">
              <a:rPr lang="zh-CN" altLang="en-US" smtClean="0"/>
              <a:t>‹#›</a:t>
            </a:fld>
            <a:endParaRPr lang="zh-CN" altLang="en-US"/>
          </a:p>
        </p:txBody>
      </p:sp>
    </p:spTree>
    <p:extLst>
      <p:ext uri="{BB962C8B-B14F-4D97-AF65-F5344CB8AC3E}">
        <p14:creationId xmlns:p14="http://schemas.microsoft.com/office/powerpoint/2010/main" val="1980082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D599BAC-4F67-525A-C8CC-45FC66A518C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C9D41BC-2432-967F-1E9B-B2F5EFBEB302}"/>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03E46A-A14D-31A7-8540-2222B88E63B6}"/>
              </a:ext>
            </a:extLst>
          </p:cNvPr>
          <p:cNvSpPr>
            <a:spLocks noGrp="1"/>
          </p:cNvSpPr>
          <p:nvPr>
            <p:ph type="dt" sz="half" idx="10"/>
          </p:nvPr>
        </p:nvSpPr>
        <p:spPr/>
        <p:txBody>
          <a:bodyPr/>
          <a:lstStyle/>
          <a:p>
            <a:fld id="{3F921E83-D081-4D04-8889-9513B9E811A3}" type="datetimeFigureOut">
              <a:rPr lang="zh-CN" altLang="en-US" smtClean="0"/>
              <a:t>2025/1/9</a:t>
            </a:fld>
            <a:endParaRPr lang="zh-CN" altLang="en-US"/>
          </a:p>
        </p:txBody>
      </p:sp>
      <p:sp>
        <p:nvSpPr>
          <p:cNvPr id="5" name="页脚占位符 4">
            <a:extLst>
              <a:ext uri="{FF2B5EF4-FFF2-40B4-BE49-F238E27FC236}">
                <a16:creationId xmlns:a16="http://schemas.microsoft.com/office/drawing/2014/main" id="{BB5D7FA3-43DD-BFA9-AEBB-5B13498431C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0857421-4E11-84C3-A7DE-F9E5338AA0B6}"/>
              </a:ext>
            </a:extLst>
          </p:cNvPr>
          <p:cNvSpPr>
            <a:spLocks noGrp="1"/>
          </p:cNvSpPr>
          <p:nvPr>
            <p:ph type="sldNum" sz="quarter" idx="12"/>
          </p:nvPr>
        </p:nvSpPr>
        <p:spPr/>
        <p:txBody>
          <a:bodyPr/>
          <a:lstStyle/>
          <a:p>
            <a:fld id="{A4AC52D6-99DB-4C81-AC8D-80337FE521B2}" type="slidenum">
              <a:rPr lang="zh-CN" altLang="en-US" smtClean="0"/>
              <a:t>‹#›</a:t>
            </a:fld>
            <a:endParaRPr lang="zh-CN" altLang="en-US"/>
          </a:p>
        </p:txBody>
      </p:sp>
    </p:spTree>
    <p:extLst>
      <p:ext uri="{BB962C8B-B14F-4D97-AF65-F5344CB8AC3E}">
        <p14:creationId xmlns:p14="http://schemas.microsoft.com/office/powerpoint/2010/main" val="7126853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6ED356-9C40-DAD0-4688-922F80AEF8E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DD8B4F-3945-FECB-C146-AE9DFB2CA5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600EAB-879F-12B7-4291-A3D04E09B703}"/>
              </a:ext>
            </a:extLst>
          </p:cNvPr>
          <p:cNvSpPr>
            <a:spLocks noGrp="1"/>
          </p:cNvSpPr>
          <p:nvPr>
            <p:ph type="dt" sz="half" idx="10"/>
          </p:nvPr>
        </p:nvSpPr>
        <p:spPr/>
        <p:txBody>
          <a:bodyPr/>
          <a:lstStyle/>
          <a:p>
            <a:fld id="{3F921E83-D081-4D04-8889-9513B9E811A3}" type="datetimeFigureOut">
              <a:rPr lang="zh-CN" altLang="en-US" smtClean="0"/>
              <a:t>2025/1/9</a:t>
            </a:fld>
            <a:endParaRPr lang="zh-CN" altLang="en-US"/>
          </a:p>
        </p:txBody>
      </p:sp>
      <p:sp>
        <p:nvSpPr>
          <p:cNvPr id="5" name="页脚占位符 4">
            <a:extLst>
              <a:ext uri="{FF2B5EF4-FFF2-40B4-BE49-F238E27FC236}">
                <a16:creationId xmlns:a16="http://schemas.microsoft.com/office/drawing/2014/main" id="{5B123069-56F0-1819-8EBD-8F6D9DCF718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664C14C-F391-0AA2-B442-EB620DB376B0}"/>
              </a:ext>
            </a:extLst>
          </p:cNvPr>
          <p:cNvSpPr>
            <a:spLocks noGrp="1"/>
          </p:cNvSpPr>
          <p:nvPr>
            <p:ph type="sldNum" sz="quarter" idx="12"/>
          </p:nvPr>
        </p:nvSpPr>
        <p:spPr/>
        <p:txBody>
          <a:bodyPr/>
          <a:lstStyle/>
          <a:p>
            <a:fld id="{A4AC52D6-99DB-4C81-AC8D-80337FE521B2}" type="slidenum">
              <a:rPr lang="zh-CN" altLang="en-US" smtClean="0"/>
              <a:t>‹#›</a:t>
            </a:fld>
            <a:endParaRPr lang="zh-CN" altLang="en-US"/>
          </a:p>
        </p:txBody>
      </p:sp>
    </p:spTree>
    <p:extLst>
      <p:ext uri="{BB962C8B-B14F-4D97-AF65-F5344CB8AC3E}">
        <p14:creationId xmlns:p14="http://schemas.microsoft.com/office/powerpoint/2010/main" val="3085247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72CE7-425D-783A-1EEB-DE61DBBE094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5739388-14CD-2DAB-F67D-E26CD7A193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F227BAD-CF66-D23C-1BA7-2B8636268C0D}"/>
              </a:ext>
            </a:extLst>
          </p:cNvPr>
          <p:cNvSpPr>
            <a:spLocks noGrp="1"/>
          </p:cNvSpPr>
          <p:nvPr>
            <p:ph type="dt" sz="half" idx="10"/>
          </p:nvPr>
        </p:nvSpPr>
        <p:spPr/>
        <p:txBody>
          <a:bodyPr/>
          <a:lstStyle/>
          <a:p>
            <a:fld id="{3F921E83-D081-4D04-8889-9513B9E811A3}" type="datetimeFigureOut">
              <a:rPr lang="zh-CN" altLang="en-US" smtClean="0"/>
              <a:t>2025/1/9</a:t>
            </a:fld>
            <a:endParaRPr lang="zh-CN" altLang="en-US"/>
          </a:p>
        </p:txBody>
      </p:sp>
      <p:sp>
        <p:nvSpPr>
          <p:cNvPr id="5" name="页脚占位符 4">
            <a:extLst>
              <a:ext uri="{FF2B5EF4-FFF2-40B4-BE49-F238E27FC236}">
                <a16:creationId xmlns:a16="http://schemas.microsoft.com/office/drawing/2014/main" id="{A9AEAC04-4591-1BDA-4FA7-5BE9C9F9FAA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26577DD-B375-C865-6757-153B317F3B12}"/>
              </a:ext>
            </a:extLst>
          </p:cNvPr>
          <p:cNvSpPr>
            <a:spLocks noGrp="1"/>
          </p:cNvSpPr>
          <p:nvPr>
            <p:ph type="sldNum" sz="quarter" idx="12"/>
          </p:nvPr>
        </p:nvSpPr>
        <p:spPr/>
        <p:txBody>
          <a:bodyPr/>
          <a:lstStyle/>
          <a:p>
            <a:fld id="{A4AC52D6-99DB-4C81-AC8D-80337FE521B2}" type="slidenum">
              <a:rPr lang="zh-CN" altLang="en-US" smtClean="0"/>
              <a:t>‹#›</a:t>
            </a:fld>
            <a:endParaRPr lang="zh-CN" altLang="en-US"/>
          </a:p>
        </p:txBody>
      </p:sp>
    </p:spTree>
    <p:extLst>
      <p:ext uri="{BB962C8B-B14F-4D97-AF65-F5344CB8AC3E}">
        <p14:creationId xmlns:p14="http://schemas.microsoft.com/office/powerpoint/2010/main" val="320415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B74C08-4EF7-306D-4220-67C1C48B072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A9D02-6940-7C9F-B2AA-9BCA6C206BAB}"/>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423BBA4-EDB8-FFC7-5A41-C8A35C190CF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82215A3-7E8F-A329-D2BB-6391E9643170}"/>
              </a:ext>
            </a:extLst>
          </p:cNvPr>
          <p:cNvSpPr>
            <a:spLocks noGrp="1"/>
          </p:cNvSpPr>
          <p:nvPr>
            <p:ph type="dt" sz="half" idx="10"/>
          </p:nvPr>
        </p:nvSpPr>
        <p:spPr/>
        <p:txBody>
          <a:bodyPr/>
          <a:lstStyle/>
          <a:p>
            <a:fld id="{3F921E83-D081-4D04-8889-9513B9E811A3}" type="datetimeFigureOut">
              <a:rPr lang="zh-CN" altLang="en-US" smtClean="0"/>
              <a:t>2025/1/9</a:t>
            </a:fld>
            <a:endParaRPr lang="zh-CN" altLang="en-US"/>
          </a:p>
        </p:txBody>
      </p:sp>
      <p:sp>
        <p:nvSpPr>
          <p:cNvPr id="6" name="页脚占位符 5">
            <a:extLst>
              <a:ext uri="{FF2B5EF4-FFF2-40B4-BE49-F238E27FC236}">
                <a16:creationId xmlns:a16="http://schemas.microsoft.com/office/drawing/2014/main" id="{ED3F0EB6-D9CA-E2BA-7022-B4F704CDD73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796827A-D574-8CE2-508E-639F23086194}"/>
              </a:ext>
            </a:extLst>
          </p:cNvPr>
          <p:cNvSpPr>
            <a:spLocks noGrp="1"/>
          </p:cNvSpPr>
          <p:nvPr>
            <p:ph type="sldNum" sz="quarter" idx="12"/>
          </p:nvPr>
        </p:nvSpPr>
        <p:spPr/>
        <p:txBody>
          <a:bodyPr/>
          <a:lstStyle/>
          <a:p>
            <a:fld id="{A4AC52D6-99DB-4C81-AC8D-80337FE521B2}" type="slidenum">
              <a:rPr lang="zh-CN" altLang="en-US" smtClean="0"/>
              <a:t>‹#›</a:t>
            </a:fld>
            <a:endParaRPr lang="zh-CN" altLang="en-US"/>
          </a:p>
        </p:txBody>
      </p:sp>
    </p:spTree>
    <p:extLst>
      <p:ext uri="{BB962C8B-B14F-4D97-AF65-F5344CB8AC3E}">
        <p14:creationId xmlns:p14="http://schemas.microsoft.com/office/powerpoint/2010/main" val="3525547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2F7FFB-9F7F-F169-67DE-1CD4B185372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73637A8-930D-DB02-676B-9449E0CD4F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54CC87-8AF5-CCBB-93D7-FF7524179D7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9E04FD1-1651-DDE1-E2B9-9D5B4EC43B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0CB7AE7-CC12-F51E-3546-57236653EFB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A71B524-0F54-30A9-CB43-A18ECCC634EB}"/>
              </a:ext>
            </a:extLst>
          </p:cNvPr>
          <p:cNvSpPr>
            <a:spLocks noGrp="1"/>
          </p:cNvSpPr>
          <p:nvPr>
            <p:ph type="dt" sz="half" idx="10"/>
          </p:nvPr>
        </p:nvSpPr>
        <p:spPr/>
        <p:txBody>
          <a:bodyPr/>
          <a:lstStyle/>
          <a:p>
            <a:fld id="{3F921E83-D081-4D04-8889-9513B9E811A3}" type="datetimeFigureOut">
              <a:rPr lang="zh-CN" altLang="en-US" smtClean="0"/>
              <a:t>2025/1/9</a:t>
            </a:fld>
            <a:endParaRPr lang="zh-CN" altLang="en-US"/>
          </a:p>
        </p:txBody>
      </p:sp>
      <p:sp>
        <p:nvSpPr>
          <p:cNvPr id="8" name="页脚占位符 7">
            <a:extLst>
              <a:ext uri="{FF2B5EF4-FFF2-40B4-BE49-F238E27FC236}">
                <a16:creationId xmlns:a16="http://schemas.microsoft.com/office/drawing/2014/main" id="{D2524319-6F0E-17DA-D602-0B22B4D14E5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77D454E-731F-9417-EBBF-91F8DD8883C5}"/>
              </a:ext>
            </a:extLst>
          </p:cNvPr>
          <p:cNvSpPr>
            <a:spLocks noGrp="1"/>
          </p:cNvSpPr>
          <p:nvPr>
            <p:ph type="sldNum" sz="quarter" idx="12"/>
          </p:nvPr>
        </p:nvSpPr>
        <p:spPr/>
        <p:txBody>
          <a:bodyPr/>
          <a:lstStyle/>
          <a:p>
            <a:fld id="{A4AC52D6-99DB-4C81-AC8D-80337FE521B2}" type="slidenum">
              <a:rPr lang="zh-CN" altLang="en-US" smtClean="0"/>
              <a:t>‹#›</a:t>
            </a:fld>
            <a:endParaRPr lang="zh-CN" altLang="en-US"/>
          </a:p>
        </p:txBody>
      </p:sp>
    </p:spTree>
    <p:extLst>
      <p:ext uri="{BB962C8B-B14F-4D97-AF65-F5344CB8AC3E}">
        <p14:creationId xmlns:p14="http://schemas.microsoft.com/office/powerpoint/2010/main" val="653800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9DC6F7-1C75-DB01-6A7D-D04A50539A5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C07E624-02A1-7D65-20CE-2C279B46BE40}"/>
              </a:ext>
            </a:extLst>
          </p:cNvPr>
          <p:cNvSpPr>
            <a:spLocks noGrp="1"/>
          </p:cNvSpPr>
          <p:nvPr>
            <p:ph type="dt" sz="half" idx="10"/>
          </p:nvPr>
        </p:nvSpPr>
        <p:spPr/>
        <p:txBody>
          <a:bodyPr/>
          <a:lstStyle/>
          <a:p>
            <a:fld id="{3F921E83-D081-4D04-8889-9513B9E811A3}" type="datetimeFigureOut">
              <a:rPr lang="zh-CN" altLang="en-US" smtClean="0"/>
              <a:t>2025/1/9</a:t>
            </a:fld>
            <a:endParaRPr lang="zh-CN" altLang="en-US"/>
          </a:p>
        </p:txBody>
      </p:sp>
      <p:sp>
        <p:nvSpPr>
          <p:cNvPr id="4" name="页脚占位符 3">
            <a:extLst>
              <a:ext uri="{FF2B5EF4-FFF2-40B4-BE49-F238E27FC236}">
                <a16:creationId xmlns:a16="http://schemas.microsoft.com/office/drawing/2014/main" id="{BC58D255-262D-8490-158D-819AEF623A8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D079657-F3AF-0064-6CE3-FA35626CACAA}"/>
              </a:ext>
            </a:extLst>
          </p:cNvPr>
          <p:cNvSpPr>
            <a:spLocks noGrp="1"/>
          </p:cNvSpPr>
          <p:nvPr>
            <p:ph type="sldNum" sz="quarter" idx="12"/>
          </p:nvPr>
        </p:nvSpPr>
        <p:spPr/>
        <p:txBody>
          <a:bodyPr/>
          <a:lstStyle/>
          <a:p>
            <a:fld id="{A4AC52D6-99DB-4C81-AC8D-80337FE521B2}" type="slidenum">
              <a:rPr lang="zh-CN" altLang="en-US" smtClean="0"/>
              <a:t>‹#›</a:t>
            </a:fld>
            <a:endParaRPr lang="zh-CN" altLang="en-US"/>
          </a:p>
        </p:txBody>
      </p:sp>
    </p:spTree>
    <p:extLst>
      <p:ext uri="{BB962C8B-B14F-4D97-AF65-F5344CB8AC3E}">
        <p14:creationId xmlns:p14="http://schemas.microsoft.com/office/powerpoint/2010/main" val="2905099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1B4501F-17F4-3818-9BDF-74ACE14512B3}"/>
              </a:ext>
            </a:extLst>
          </p:cNvPr>
          <p:cNvSpPr>
            <a:spLocks noGrp="1"/>
          </p:cNvSpPr>
          <p:nvPr>
            <p:ph type="dt" sz="half" idx="10"/>
          </p:nvPr>
        </p:nvSpPr>
        <p:spPr/>
        <p:txBody>
          <a:bodyPr/>
          <a:lstStyle/>
          <a:p>
            <a:fld id="{3F921E83-D081-4D04-8889-9513B9E811A3}" type="datetimeFigureOut">
              <a:rPr lang="zh-CN" altLang="en-US" smtClean="0"/>
              <a:t>2025/1/9</a:t>
            </a:fld>
            <a:endParaRPr lang="zh-CN" altLang="en-US"/>
          </a:p>
        </p:txBody>
      </p:sp>
      <p:sp>
        <p:nvSpPr>
          <p:cNvPr id="3" name="页脚占位符 2">
            <a:extLst>
              <a:ext uri="{FF2B5EF4-FFF2-40B4-BE49-F238E27FC236}">
                <a16:creationId xmlns:a16="http://schemas.microsoft.com/office/drawing/2014/main" id="{D5607866-475B-DEF6-C81A-91A10D8533B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B910439-EE4E-7DCB-67BA-2A1D44E30AC4}"/>
              </a:ext>
            </a:extLst>
          </p:cNvPr>
          <p:cNvSpPr>
            <a:spLocks noGrp="1"/>
          </p:cNvSpPr>
          <p:nvPr>
            <p:ph type="sldNum" sz="quarter" idx="12"/>
          </p:nvPr>
        </p:nvSpPr>
        <p:spPr/>
        <p:txBody>
          <a:bodyPr/>
          <a:lstStyle/>
          <a:p>
            <a:fld id="{A4AC52D6-99DB-4C81-AC8D-80337FE521B2}" type="slidenum">
              <a:rPr lang="zh-CN" altLang="en-US" smtClean="0"/>
              <a:t>‹#›</a:t>
            </a:fld>
            <a:endParaRPr lang="zh-CN" altLang="en-US"/>
          </a:p>
        </p:txBody>
      </p:sp>
    </p:spTree>
    <p:extLst>
      <p:ext uri="{BB962C8B-B14F-4D97-AF65-F5344CB8AC3E}">
        <p14:creationId xmlns:p14="http://schemas.microsoft.com/office/powerpoint/2010/main" val="1950178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BF1981-B36D-F30D-0F12-56903F8BD0A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41AA20-109C-FEAA-174F-4A4F2B7F53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CB36AF2-8F7E-CA1F-A58E-40A54E1CEA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D28A00-0193-3BEC-E8DC-39ED0EFDF643}"/>
              </a:ext>
            </a:extLst>
          </p:cNvPr>
          <p:cNvSpPr>
            <a:spLocks noGrp="1"/>
          </p:cNvSpPr>
          <p:nvPr>
            <p:ph type="dt" sz="half" idx="10"/>
          </p:nvPr>
        </p:nvSpPr>
        <p:spPr/>
        <p:txBody>
          <a:bodyPr/>
          <a:lstStyle/>
          <a:p>
            <a:fld id="{3F921E83-D081-4D04-8889-9513B9E811A3}" type="datetimeFigureOut">
              <a:rPr lang="zh-CN" altLang="en-US" smtClean="0"/>
              <a:t>2025/1/9</a:t>
            </a:fld>
            <a:endParaRPr lang="zh-CN" altLang="en-US"/>
          </a:p>
        </p:txBody>
      </p:sp>
      <p:sp>
        <p:nvSpPr>
          <p:cNvPr id="6" name="页脚占位符 5">
            <a:extLst>
              <a:ext uri="{FF2B5EF4-FFF2-40B4-BE49-F238E27FC236}">
                <a16:creationId xmlns:a16="http://schemas.microsoft.com/office/drawing/2014/main" id="{5D627C06-3FCD-8879-13DB-84A5D2D6609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122F653-54EE-A830-1616-58E295C29293}"/>
              </a:ext>
            </a:extLst>
          </p:cNvPr>
          <p:cNvSpPr>
            <a:spLocks noGrp="1"/>
          </p:cNvSpPr>
          <p:nvPr>
            <p:ph type="sldNum" sz="quarter" idx="12"/>
          </p:nvPr>
        </p:nvSpPr>
        <p:spPr/>
        <p:txBody>
          <a:bodyPr/>
          <a:lstStyle/>
          <a:p>
            <a:fld id="{A4AC52D6-99DB-4C81-AC8D-80337FE521B2}" type="slidenum">
              <a:rPr lang="zh-CN" altLang="en-US" smtClean="0"/>
              <a:t>‹#›</a:t>
            </a:fld>
            <a:endParaRPr lang="zh-CN" altLang="en-US"/>
          </a:p>
        </p:txBody>
      </p:sp>
    </p:spTree>
    <p:extLst>
      <p:ext uri="{BB962C8B-B14F-4D97-AF65-F5344CB8AC3E}">
        <p14:creationId xmlns:p14="http://schemas.microsoft.com/office/powerpoint/2010/main" val="17218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ABDEB7-38F7-DC0A-795B-B72A78E5924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30FB891-EEDB-4240-19E0-16706CF616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E6F363A-630F-1016-7015-E606A48750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C0CDA00-3970-7536-C6A0-F84B03EFD4E1}"/>
              </a:ext>
            </a:extLst>
          </p:cNvPr>
          <p:cNvSpPr>
            <a:spLocks noGrp="1"/>
          </p:cNvSpPr>
          <p:nvPr>
            <p:ph type="dt" sz="half" idx="10"/>
          </p:nvPr>
        </p:nvSpPr>
        <p:spPr/>
        <p:txBody>
          <a:bodyPr/>
          <a:lstStyle/>
          <a:p>
            <a:fld id="{3F921E83-D081-4D04-8889-9513B9E811A3}" type="datetimeFigureOut">
              <a:rPr lang="zh-CN" altLang="en-US" smtClean="0"/>
              <a:t>2025/1/9</a:t>
            </a:fld>
            <a:endParaRPr lang="zh-CN" altLang="en-US"/>
          </a:p>
        </p:txBody>
      </p:sp>
      <p:sp>
        <p:nvSpPr>
          <p:cNvPr id="6" name="页脚占位符 5">
            <a:extLst>
              <a:ext uri="{FF2B5EF4-FFF2-40B4-BE49-F238E27FC236}">
                <a16:creationId xmlns:a16="http://schemas.microsoft.com/office/drawing/2014/main" id="{55819348-F0B6-A320-F2FE-B54B0892286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03D9E70-C312-B641-328D-3201DDE2E213}"/>
              </a:ext>
            </a:extLst>
          </p:cNvPr>
          <p:cNvSpPr>
            <a:spLocks noGrp="1"/>
          </p:cNvSpPr>
          <p:nvPr>
            <p:ph type="sldNum" sz="quarter" idx="12"/>
          </p:nvPr>
        </p:nvSpPr>
        <p:spPr/>
        <p:txBody>
          <a:bodyPr/>
          <a:lstStyle/>
          <a:p>
            <a:fld id="{A4AC52D6-99DB-4C81-AC8D-80337FE521B2}" type="slidenum">
              <a:rPr lang="zh-CN" altLang="en-US" smtClean="0"/>
              <a:t>‹#›</a:t>
            </a:fld>
            <a:endParaRPr lang="zh-CN" altLang="en-US"/>
          </a:p>
        </p:txBody>
      </p:sp>
    </p:spTree>
    <p:extLst>
      <p:ext uri="{BB962C8B-B14F-4D97-AF65-F5344CB8AC3E}">
        <p14:creationId xmlns:p14="http://schemas.microsoft.com/office/powerpoint/2010/main" val="1776699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BF7B8B1-0A0D-DA23-2251-03D271DD97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602CFDD-259F-F9F1-E9E7-8C4B8F445B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F448B15-4C28-363A-8ACF-E966BE9780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921E83-D081-4D04-8889-9513B9E811A3}" type="datetimeFigureOut">
              <a:rPr lang="zh-CN" altLang="en-US" smtClean="0"/>
              <a:t>2025/1/9</a:t>
            </a:fld>
            <a:endParaRPr lang="zh-CN" altLang="en-US"/>
          </a:p>
        </p:txBody>
      </p:sp>
      <p:sp>
        <p:nvSpPr>
          <p:cNvPr id="5" name="页脚占位符 4">
            <a:extLst>
              <a:ext uri="{FF2B5EF4-FFF2-40B4-BE49-F238E27FC236}">
                <a16:creationId xmlns:a16="http://schemas.microsoft.com/office/drawing/2014/main" id="{EFE4667C-68DF-15AC-F405-D57AE05F0F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A288D9A-7E90-2EDC-9810-2336890D7B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AC52D6-99DB-4C81-AC8D-80337FE521B2}" type="slidenum">
              <a:rPr lang="zh-CN" altLang="en-US" smtClean="0"/>
              <a:t>‹#›</a:t>
            </a:fld>
            <a:endParaRPr lang="zh-CN" altLang="en-US"/>
          </a:p>
        </p:txBody>
      </p:sp>
    </p:spTree>
    <p:extLst>
      <p:ext uri="{BB962C8B-B14F-4D97-AF65-F5344CB8AC3E}">
        <p14:creationId xmlns:p14="http://schemas.microsoft.com/office/powerpoint/2010/main" val="5191542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4" Type="http://schemas.openxmlformats.org/officeDocument/2006/relationships/image" Target="../media/image400.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2.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FF1136F-3609-3B33-166E-C83ABC1D089F}"/>
              </a:ext>
            </a:extLst>
          </p:cNvPr>
          <p:cNvPicPr>
            <a:picLocks noChangeAspect="1"/>
          </p:cNvPicPr>
          <p:nvPr/>
        </p:nvPicPr>
        <p:blipFill>
          <a:blip r:embed="rId3"/>
          <a:stretch>
            <a:fillRect/>
          </a:stretch>
        </p:blipFill>
        <p:spPr>
          <a:xfrm>
            <a:off x="1325866" y="1162769"/>
            <a:ext cx="10114169" cy="3633349"/>
          </a:xfrm>
          <a:prstGeom prst="rect">
            <a:avLst/>
          </a:prstGeom>
        </p:spPr>
      </p:pic>
      <p:sp>
        <p:nvSpPr>
          <p:cNvPr id="6" name="文本框 5">
            <a:extLst>
              <a:ext uri="{FF2B5EF4-FFF2-40B4-BE49-F238E27FC236}">
                <a16:creationId xmlns:a16="http://schemas.microsoft.com/office/drawing/2014/main" id="{057BEE98-ECA4-E5FF-E4F7-613FD9A30A24}"/>
              </a:ext>
            </a:extLst>
          </p:cNvPr>
          <p:cNvSpPr txBox="1"/>
          <p:nvPr/>
        </p:nvSpPr>
        <p:spPr>
          <a:xfrm>
            <a:off x="5478243" y="5263631"/>
            <a:ext cx="1630701"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NDSS 2024</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32501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C5EB9-8E4B-7C1A-C483-F68806D4E992}"/>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B1BC220C-1A69-D2D4-E6D9-2DAFCE5F092F}"/>
              </a:ext>
            </a:extLst>
          </p:cNvPr>
          <p:cNvSpPr txBox="1"/>
          <p:nvPr/>
        </p:nvSpPr>
        <p:spPr>
          <a:xfrm>
            <a:off x="363070" y="304799"/>
            <a:ext cx="2299447"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System model</a:t>
            </a:r>
            <a:endParaRPr lang="zh-CN" altLang="en-US" sz="20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ADD36D52-AFF2-1BB5-DD81-9A7E6E8D0195}"/>
              </a:ext>
            </a:extLst>
          </p:cNvPr>
          <p:cNvPicPr>
            <a:picLocks noChangeAspect="1"/>
          </p:cNvPicPr>
          <p:nvPr/>
        </p:nvPicPr>
        <p:blipFill>
          <a:blip r:embed="rId3"/>
          <a:stretch>
            <a:fillRect/>
          </a:stretch>
        </p:blipFill>
        <p:spPr>
          <a:xfrm>
            <a:off x="669074" y="1074886"/>
            <a:ext cx="5426926" cy="4806492"/>
          </a:xfrm>
          <a:prstGeom prst="rect">
            <a:avLst/>
          </a:prstGeom>
        </p:spPr>
      </p:pic>
      <p:grpSp>
        <p:nvGrpSpPr>
          <p:cNvPr id="9" name="组合 8">
            <a:extLst>
              <a:ext uri="{FF2B5EF4-FFF2-40B4-BE49-F238E27FC236}">
                <a16:creationId xmlns:a16="http://schemas.microsoft.com/office/drawing/2014/main" id="{13D00703-54E9-7E63-4790-61EFA878A9EA}"/>
              </a:ext>
            </a:extLst>
          </p:cNvPr>
          <p:cNvGrpSpPr/>
          <p:nvPr/>
        </p:nvGrpSpPr>
        <p:grpSpPr>
          <a:xfrm>
            <a:off x="6162907" y="1727086"/>
            <a:ext cx="5293112" cy="3403828"/>
            <a:chOff x="6096000" y="1866982"/>
            <a:chExt cx="4356324" cy="2887899"/>
          </a:xfrm>
        </p:grpSpPr>
        <p:pic>
          <p:nvPicPr>
            <p:cNvPr id="6" name="图片 5">
              <a:extLst>
                <a:ext uri="{FF2B5EF4-FFF2-40B4-BE49-F238E27FC236}">
                  <a16:creationId xmlns:a16="http://schemas.microsoft.com/office/drawing/2014/main" id="{C5F8BD22-5DEE-BA9F-C4D5-347847F6FCB0}"/>
                </a:ext>
              </a:extLst>
            </p:cNvPr>
            <p:cNvPicPr>
              <a:picLocks noChangeAspect="1"/>
            </p:cNvPicPr>
            <p:nvPr/>
          </p:nvPicPr>
          <p:blipFill>
            <a:blip r:embed="rId4"/>
            <a:stretch>
              <a:fillRect/>
            </a:stretch>
          </p:blipFill>
          <p:spPr>
            <a:xfrm>
              <a:off x="6096000" y="1866982"/>
              <a:ext cx="4356324" cy="2108308"/>
            </a:xfrm>
            <a:prstGeom prst="rect">
              <a:avLst/>
            </a:prstGeom>
          </p:spPr>
        </p:pic>
        <p:pic>
          <p:nvPicPr>
            <p:cNvPr id="8" name="图片 7">
              <a:extLst>
                <a:ext uri="{FF2B5EF4-FFF2-40B4-BE49-F238E27FC236}">
                  <a16:creationId xmlns:a16="http://schemas.microsoft.com/office/drawing/2014/main" id="{4C5416BC-D8FF-DB8D-1D7A-FD8455FB1C5E}"/>
                </a:ext>
              </a:extLst>
            </p:cNvPr>
            <p:cNvPicPr>
              <a:picLocks noChangeAspect="1"/>
            </p:cNvPicPr>
            <p:nvPr/>
          </p:nvPicPr>
          <p:blipFill>
            <a:blip r:embed="rId5"/>
            <a:stretch>
              <a:fillRect/>
            </a:stretch>
          </p:blipFill>
          <p:spPr>
            <a:xfrm>
              <a:off x="6096000" y="3904130"/>
              <a:ext cx="4147412" cy="850751"/>
            </a:xfrm>
            <a:prstGeom prst="rect">
              <a:avLst/>
            </a:prstGeom>
          </p:spPr>
        </p:pic>
      </p:grpSp>
    </p:spTree>
    <p:extLst>
      <p:ext uri="{BB962C8B-B14F-4D97-AF65-F5344CB8AC3E}">
        <p14:creationId xmlns:p14="http://schemas.microsoft.com/office/powerpoint/2010/main" val="1199562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F36E4-EE0B-DB46-DAC6-41AEBF4C32E7}"/>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2E5A69C8-F653-C405-4452-6187D007C367}"/>
              </a:ext>
            </a:extLst>
          </p:cNvPr>
          <p:cNvSpPr txBox="1"/>
          <p:nvPr/>
        </p:nvSpPr>
        <p:spPr>
          <a:xfrm>
            <a:off x="453483" y="446049"/>
            <a:ext cx="2579649"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 System Setup</a:t>
            </a:r>
            <a:endParaRPr lang="zh-CN" altLang="en-US"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D6963DF6-CEA3-AAAC-C335-AF9616653151}"/>
              </a:ext>
            </a:extLst>
          </p:cNvPr>
          <p:cNvPicPr>
            <a:picLocks noChangeAspect="1"/>
          </p:cNvPicPr>
          <p:nvPr/>
        </p:nvPicPr>
        <p:blipFill>
          <a:blip r:embed="rId3"/>
          <a:stretch>
            <a:fillRect/>
          </a:stretch>
        </p:blipFill>
        <p:spPr>
          <a:xfrm>
            <a:off x="374356" y="1173855"/>
            <a:ext cx="5721644" cy="4673840"/>
          </a:xfrm>
          <a:prstGeom prst="rect">
            <a:avLst/>
          </a:prstGeom>
        </p:spPr>
      </p:pic>
      <p:pic>
        <p:nvPicPr>
          <p:cNvPr id="6" name="图片 5">
            <a:extLst>
              <a:ext uri="{FF2B5EF4-FFF2-40B4-BE49-F238E27FC236}">
                <a16:creationId xmlns:a16="http://schemas.microsoft.com/office/drawing/2014/main" id="{0542CB0B-ECDF-A199-91CF-BD60D3E9E0EA}"/>
              </a:ext>
            </a:extLst>
          </p:cNvPr>
          <p:cNvPicPr>
            <a:picLocks noChangeAspect="1"/>
          </p:cNvPicPr>
          <p:nvPr/>
        </p:nvPicPr>
        <p:blipFill>
          <a:blip r:embed="rId4"/>
          <a:stretch>
            <a:fillRect/>
          </a:stretch>
        </p:blipFill>
        <p:spPr>
          <a:xfrm>
            <a:off x="6096000" y="1434789"/>
            <a:ext cx="5657563" cy="3671643"/>
          </a:xfrm>
          <a:prstGeom prst="rect">
            <a:avLst/>
          </a:prstGeom>
        </p:spPr>
      </p:pic>
    </p:spTree>
    <p:extLst>
      <p:ext uri="{BB962C8B-B14F-4D97-AF65-F5344CB8AC3E}">
        <p14:creationId xmlns:p14="http://schemas.microsoft.com/office/powerpoint/2010/main" val="2424471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311B29-7D5F-EF92-25F1-58C0A59340D9}"/>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987B7467-DD3E-292C-56C4-B06AB1BA74EF}"/>
              </a:ext>
            </a:extLst>
          </p:cNvPr>
          <p:cNvPicPr>
            <a:picLocks noChangeAspect="1"/>
          </p:cNvPicPr>
          <p:nvPr/>
        </p:nvPicPr>
        <p:blipFill>
          <a:blip r:embed="rId2"/>
          <a:stretch>
            <a:fillRect/>
          </a:stretch>
        </p:blipFill>
        <p:spPr>
          <a:xfrm>
            <a:off x="505828" y="1093155"/>
            <a:ext cx="5590172" cy="4500412"/>
          </a:xfrm>
          <a:prstGeom prst="rect">
            <a:avLst/>
          </a:prstGeom>
        </p:spPr>
      </p:pic>
      <p:pic>
        <p:nvPicPr>
          <p:cNvPr id="5" name="图片 4">
            <a:extLst>
              <a:ext uri="{FF2B5EF4-FFF2-40B4-BE49-F238E27FC236}">
                <a16:creationId xmlns:a16="http://schemas.microsoft.com/office/drawing/2014/main" id="{401EFF7D-63B4-3000-14AA-3FAABE9059E7}"/>
              </a:ext>
            </a:extLst>
          </p:cNvPr>
          <p:cNvPicPr>
            <a:picLocks noChangeAspect="1"/>
          </p:cNvPicPr>
          <p:nvPr/>
        </p:nvPicPr>
        <p:blipFill>
          <a:blip r:embed="rId3"/>
          <a:stretch>
            <a:fillRect/>
          </a:stretch>
        </p:blipFill>
        <p:spPr>
          <a:xfrm>
            <a:off x="6340933" y="1093154"/>
            <a:ext cx="5168132" cy="4842711"/>
          </a:xfrm>
          <a:prstGeom prst="rect">
            <a:avLst/>
          </a:prstGeom>
        </p:spPr>
      </p:pic>
      <p:sp>
        <p:nvSpPr>
          <p:cNvPr id="2" name="文本框 1">
            <a:extLst>
              <a:ext uri="{FF2B5EF4-FFF2-40B4-BE49-F238E27FC236}">
                <a16:creationId xmlns:a16="http://schemas.microsoft.com/office/drawing/2014/main" id="{59D31838-8295-BFB7-A7EA-25CDDBFEE054}"/>
              </a:ext>
            </a:extLst>
          </p:cNvPr>
          <p:cNvSpPr txBox="1"/>
          <p:nvPr/>
        </p:nvSpPr>
        <p:spPr>
          <a:xfrm>
            <a:off x="426262" y="426262"/>
            <a:ext cx="2426941" cy="378135"/>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B. Credential Issuance</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6504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9A57E-CF6B-F7A7-A874-47042D6B6F8A}"/>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A5E60BDF-E5A6-F897-4398-B8231C7AE812}"/>
              </a:ext>
            </a:extLst>
          </p:cNvPr>
          <p:cNvPicPr>
            <a:picLocks noChangeAspect="1"/>
          </p:cNvPicPr>
          <p:nvPr/>
        </p:nvPicPr>
        <p:blipFill>
          <a:blip r:embed="rId3"/>
          <a:stretch>
            <a:fillRect/>
          </a:stretch>
        </p:blipFill>
        <p:spPr>
          <a:xfrm>
            <a:off x="3780148" y="550010"/>
            <a:ext cx="4868839" cy="6223367"/>
          </a:xfrm>
          <a:prstGeom prst="rect">
            <a:avLst/>
          </a:prstGeom>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AEB4920F-16DD-2F6B-6541-3EBCD223896A}"/>
                  </a:ext>
                </a:extLst>
              </p:cNvPr>
              <p:cNvSpPr txBox="1"/>
              <p:nvPr/>
            </p:nvSpPr>
            <p:spPr>
              <a:xfrm>
                <a:off x="1498791" y="1601914"/>
                <a:ext cx="254381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𝑅𝑒𝑞</m:t>
                      </m:r>
                      <m:r>
                        <a:rPr lang="en-US" altLang="zh-CN" i="1" dirty="0" smtClean="0">
                          <a:solidFill>
                            <a:schemeClr val="accent1"/>
                          </a:solidFill>
                          <a:latin typeface="Cambria Math" panose="02040503050406030204" pitchFamily="18" charset="0"/>
                        </a:rPr>
                        <m:t> = </m:t>
                      </m:r>
                      <m:r>
                        <a:rPr lang="en-US" altLang="zh-CN" i="1" dirty="0" smtClean="0">
                          <a:solidFill>
                            <a:schemeClr val="accent1"/>
                          </a:solidFill>
                          <a:latin typeface="Cambria Math" panose="02040503050406030204" pitchFamily="18" charset="0"/>
                        </a:rPr>
                        <m:t>𝐸𝑛𝑐</m:t>
                      </m:r>
                      <m:r>
                        <a:rPr lang="en-US" altLang="zh-CN" i="1" dirty="0" smtClean="0">
                          <a:solidFill>
                            <a:schemeClr val="accent1"/>
                          </a:solidFill>
                          <a:latin typeface="Cambria Math" panose="02040503050406030204" pitchFamily="18" charset="0"/>
                        </a:rPr>
                        <m:t>(</m:t>
                      </m:r>
                      <m:r>
                        <a:rPr lang="en-US" altLang="zh-CN" i="1" dirty="0" smtClean="0">
                          <a:solidFill>
                            <a:schemeClr val="accent1"/>
                          </a:solidFill>
                          <a:latin typeface="Cambria Math" panose="02040503050406030204" pitchFamily="18" charset="0"/>
                        </a:rPr>
                        <m:t>𝑈</m:t>
                      </m:r>
                      <m:r>
                        <a:rPr lang="en-US" altLang="zh-CN" i="1" dirty="0" smtClean="0">
                          <a:solidFill>
                            <a:schemeClr val="accent1"/>
                          </a:solidFill>
                          <a:latin typeface="Cambria Math" panose="02040503050406030204" pitchFamily="18" charset="0"/>
                        </a:rPr>
                        <m:t>,</m:t>
                      </m:r>
                      <m:r>
                        <a:rPr lang="en-US" altLang="zh-CN" b="0" i="1" dirty="0" smtClean="0">
                          <a:solidFill>
                            <a:schemeClr val="accent1"/>
                          </a:solidFill>
                          <a:latin typeface="Cambria Math" panose="02040503050406030204" pitchFamily="18" charset="0"/>
                        </a:rPr>
                        <m:t>𝛼</m:t>
                      </m:r>
                      <m:r>
                        <a:rPr lang="en-US" altLang="zh-CN" b="0" i="1" dirty="0" smtClean="0">
                          <a:solidFill>
                            <a:schemeClr val="accent1"/>
                          </a:solidFill>
                          <a:latin typeface="Cambria Math" panose="02040503050406030204" pitchFamily="18" charset="0"/>
                        </a:rPr>
                        <m:t>)</m:t>
                      </m:r>
                    </m:oMath>
                  </m:oMathPara>
                </a14:m>
                <a:endParaRPr lang="zh-CN" altLang="en-US" dirty="0">
                  <a:solidFill>
                    <a:schemeClr val="accent1"/>
                  </a:solidFill>
                </a:endParaRPr>
              </a:p>
            </p:txBody>
          </p:sp>
        </mc:Choice>
        <mc:Fallback xmlns="">
          <p:sp>
            <p:nvSpPr>
              <p:cNvPr id="4" name="文本框 3">
                <a:extLst>
                  <a:ext uri="{FF2B5EF4-FFF2-40B4-BE49-F238E27FC236}">
                    <a16:creationId xmlns:a16="http://schemas.microsoft.com/office/drawing/2014/main" id="{AEB4920F-16DD-2F6B-6541-3EBCD223896A}"/>
                  </a:ext>
                </a:extLst>
              </p:cNvPr>
              <p:cNvSpPr txBox="1">
                <a:spLocks noRot="1" noChangeAspect="1" noMove="1" noResize="1" noEditPoints="1" noAdjustHandles="1" noChangeArrowheads="1" noChangeShapeType="1" noTextEdit="1"/>
              </p:cNvSpPr>
              <p:nvPr/>
            </p:nvSpPr>
            <p:spPr>
              <a:xfrm>
                <a:off x="1498791" y="1601914"/>
                <a:ext cx="2543819" cy="369332"/>
              </a:xfrm>
              <a:prstGeom prst="rect">
                <a:avLst/>
              </a:prstGeom>
              <a:blipFill>
                <a:blip r:embed="rId4"/>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044C2E4E-A768-9F03-6182-FD86E0B31711}"/>
                  </a:ext>
                </a:extLst>
              </p:cNvPr>
              <p:cNvSpPr txBox="1"/>
              <p:nvPr/>
            </p:nvSpPr>
            <p:spPr>
              <a:xfrm>
                <a:off x="8648987" y="1704078"/>
                <a:ext cx="2413191" cy="1089529"/>
              </a:xfrm>
              <a:prstGeom prst="rect">
                <a:avLst/>
              </a:prstGeom>
              <a:noFill/>
            </p:spPr>
            <p:txBody>
              <a:bodyPr wrap="square" rtlCol="0">
                <a:spAutoFit/>
              </a:bodyPr>
              <a:lstStyle/>
              <a:p>
                <a:pPr>
                  <a:lnSpc>
                    <a:spcPct val="120000"/>
                  </a:lnSpc>
                </a:pPr>
                <a:r>
                  <a:rPr lang="en-US" altLang="zh-CN" b="0" dirty="0">
                    <a:solidFill>
                      <a:schemeClr val="accent1"/>
                    </a:solidFill>
                    <a:latin typeface="Times New Roman" panose="02020603050405020304" pitchFamily="18" charset="0"/>
                    <a:cs typeface="Times New Roman" panose="02020603050405020304" pitchFamily="18" charset="0"/>
                  </a:rPr>
                  <a:t>implicitly authenticity </a:t>
                </a:r>
                <a14:m>
                  <m:oMath xmlns:m="http://schemas.openxmlformats.org/officeDocument/2006/math">
                    <m:r>
                      <a:rPr lang="en-US" altLang="zh-CN" b="0" i="1" smtClean="0">
                        <a:solidFill>
                          <a:schemeClr val="accent1"/>
                        </a:solidFill>
                        <a:latin typeface="Cambria Math" panose="02040503050406030204" pitchFamily="18" charset="0"/>
                      </a:rPr>
                      <m:t>𝑅𝑒𝑠</m:t>
                    </m:r>
                    <m:r>
                      <a:rPr lang="en-US" altLang="zh-CN" b="0" i="1" smtClean="0">
                        <a:solidFill>
                          <a:schemeClr val="accent1"/>
                        </a:solidFill>
                        <a:latin typeface="Cambria Math" panose="02040503050406030204" pitchFamily="18" charset="0"/>
                      </a:rPr>
                      <m:t>=</m:t>
                    </m:r>
                    <m:r>
                      <a:rPr lang="en-US" altLang="zh-CN" b="0" i="1" smtClean="0">
                        <a:solidFill>
                          <a:schemeClr val="accent1"/>
                        </a:solidFill>
                        <a:latin typeface="Cambria Math" panose="02040503050406030204" pitchFamily="18" charset="0"/>
                      </a:rPr>
                      <m:t>𝑆𝑖𝑔𝑛</m:t>
                    </m:r>
                    <m:d>
                      <m:dPr>
                        <m:ctrlPr>
                          <a:rPr lang="en-US" altLang="zh-CN" b="0" i="1" smtClean="0">
                            <a:solidFill>
                              <a:schemeClr val="accent1"/>
                            </a:solidFill>
                            <a:latin typeface="Cambria Math" panose="02040503050406030204" pitchFamily="18" charset="0"/>
                          </a:rPr>
                        </m:ctrlPr>
                      </m:dPr>
                      <m:e>
                        <m:r>
                          <a:rPr lang="en-US" altLang="zh-CN" b="0" i="1" smtClean="0">
                            <a:solidFill>
                              <a:schemeClr val="accent1"/>
                            </a:solidFill>
                            <a:latin typeface="Cambria Math" panose="02040503050406030204" pitchFamily="18" charset="0"/>
                          </a:rPr>
                          <m:t>𝑉</m:t>
                        </m:r>
                        <m:r>
                          <a:rPr lang="en-US" altLang="zh-CN" b="0" i="1" smtClean="0">
                            <a:solidFill>
                              <a:schemeClr val="accent1"/>
                            </a:solidFill>
                            <a:latin typeface="Cambria Math" panose="02040503050406030204" pitchFamily="18" charset="0"/>
                          </a:rPr>
                          <m:t>,</m:t>
                        </m:r>
                        <m:r>
                          <a:rPr lang="en-US" altLang="zh-CN" b="0" i="1" smtClean="0">
                            <a:solidFill>
                              <a:schemeClr val="accent1"/>
                            </a:solidFill>
                            <a:latin typeface="Cambria Math" panose="02040503050406030204" pitchFamily="18" charset="0"/>
                          </a:rPr>
                          <m:t>𝛼</m:t>
                        </m:r>
                        <m:r>
                          <a:rPr lang="en-US" altLang="zh-CN" b="0" i="1" smtClean="0">
                            <a:solidFill>
                              <a:schemeClr val="accent1"/>
                            </a:solidFill>
                            <a:latin typeface="Cambria Math" panose="02040503050406030204" pitchFamily="18" charset="0"/>
                          </a:rPr>
                          <m:t>, </m:t>
                        </m:r>
                        <m:r>
                          <a:rPr lang="en-US" altLang="zh-CN" b="0" i="1" smtClean="0">
                            <a:solidFill>
                              <a:schemeClr val="accent1"/>
                            </a:solidFill>
                            <a:latin typeface="Cambria Math" panose="02040503050406030204" pitchFamily="18" charset="0"/>
                          </a:rPr>
                          <m:t>𝛽</m:t>
                        </m:r>
                      </m:e>
                    </m:d>
                  </m:oMath>
                </a14:m>
                <a:endParaRPr lang="en-US" altLang="zh-CN" b="0" dirty="0">
                  <a:solidFill>
                    <a:schemeClr val="accent1"/>
                  </a:solidFill>
                  <a:latin typeface="Times New Roman" panose="02020603050405020304" pitchFamily="18" charset="0"/>
                </a:endParaRPr>
              </a:p>
              <a:p>
                <a:pPr>
                  <a:lnSpc>
                    <a:spcPct val="120000"/>
                  </a:lnSpc>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𝐾</m:t>
                          </m:r>
                        </m:e>
                        <m:sub>
                          <m:r>
                            <a:rPr lang="en-US" altLang="zh-CN" b="0" i="1" smtClean="0">
                              <a:solidFill>
                                <a:schemeClr val="accent1"/>
                              </a:solidFill>
                              <a:latin typeface="Cambria Math" panose="02040503050406030204" pitchFamily="18" charset="0"/>
                            </a:rPr>
                            <m:t>𝑠</m:t>
                          </m:r>
                        </m:sub>
                      </m:sSub>
                      <m:r>
                        <a:rPr lang="en-US" altLang="zh-CN" b="0" i="1" smtClean="0">
                          <a:solidFill>
                            <a:schemeClr val="accent1"/>
                          </a:solidFill>
                          <a:latin typeface="Cambria Math" panose="02040503050406030204" pitchFamily="18" charset="0"/>
                        </a:rPr>
                        <m:t>:</m:t>
                      </m:r>
                      <m:r>
                        <a:rPr lang="en-US" altLang="zh-CN" b="0" i="1" smtClean="0">
                          <a:solidFill>
                            <a:schemeClr val="accent1"/>
                          </a:solidFill>
                          <a:latin typeface="Cambria Math" panose="02040503050406030204" pitchFamily="18" charset="0"/>
                        </a:rPr>
                        <m:t>𝑠h𝑎𝑟𝑒𝑑</m:t>
                      </m:r>
                      <m:r>
                        <a:rPr lang="en-US" altLang="zh-CN" b="0" i="1" smtClean="0">
                          <a:solidFill>
                            <a:schemeClr val="accent1"/>
                          </a:solidFill>
                          <a:latin typeface="Cambria Math" panose="02040503050406030204" pitchFamily="18" charset="0"/>
                        </a:rPr>
                        <m:t> </m:t>
                      </m:r>
                      <m:r>
                        <a:rPr lang="en-US" altLang="zh-CN" b="0" i="1" smtClean="0">
                          <a:solidFill>
                            <a:schemeClr val="accent1"/>
                          </a:solidFill>
                          <a:latin typeface="Cambria Math" panose="02040503050406030204" pitchFamily="18" charset="0"/>
                        </a:rPr>
                        <m:t>𝑘𝑒𝑦</m:t>
                      </m:r>
                    </m:oMath>
                  </m:oMathPara>
                </a14:m>
                <a:endParaRPr lang="zh-CN" altLang="en-US" dirty="0">
                  <a:solidFill>
                    <a:schemeClr val="accent1"/>
                  </a:solidFill>
                </a:endParaRPr>
              </a:p>
            </p:txBody>
          </p:sp>
        </mc:Choice>
        <mc:Fallback xmlns="">
          <p:sp>
            <p:nvSpPr>
              <p:cNvPr id="5" name="文本框 4">
                <a:extLst>
                  <a:ext uri="{FF2B5EF4-FFF2-40B4-BE49-F238E27FC236}">
                    <a16:creationId xmlns:a16="http://schemas.microsoft.com/office/drawing/2014/main" id="{044C2E4E-A768-9F03-6182-FD86E0B31711}"/>
                  </a:ext>
                </a:extLst>
              </p:cNvPr>
              <p:cNvSpPr txBox="1">
                <a:spLocks noRot="1" noChangeAspect="1" noMove="1" noResize="1" noEditPoints="1" noAdjustHandles="1" noChangeArrowheads="1" noChangeShapeType="1" noTextEdit="1"/>
              </p:cNvSpPr>
              <p:nvPr/>
            </p:nvSpPr>
            <p:spPr>
              <a:xfrm>
                <a:off x="8648987" y="1704078"/>
                <a:ext cx="2413191" cy="1089529"/>
              </a:xfrm>
              <a:prstGeom prst="rect">
                <a:avLst/>
              </a:prstGeom>
              <a:blipFill>
                <a:blip r:embed="rId5"/>
                <a:stretch>
                  <a:fillRect l="-2273" t="-562" b="-2247"/>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F8595A55-68DF-BEF7-6EB9-A84971796182}"/>
              </a:ext>
            </a:extLst>
          </p:cNvPr>
          <p:cNvSpPr txBox="1"/>
          <p:nvPr/>
        </p:nvSpPr>
        <p:spPr>
          <a:xfrm>
            <a:off x="1498791" y="1134401"/>
            <a:ext cx="2633197" cy="369332"/>
          </a:xfrm>
          <a:prstGeom prst="rect">
            <a:avLst/>
          </a:prstGeom>
          <a:noFill/>
        </p:spPr>
        <p:txBody>
          <a:bodyPr wrap="square" rtlCol="0">
            <a:spAutoFit/>
          </a:bodyPr>
          <a:lstStyle/>
          <a:p>
            <a:r>
              <a:rPr lang="en-US" altLang="zh-CN" b="1" dirty="0"/>
              <a:t>1.Connection Request</a:t>
            </a:r>
            <a:endParaRPr lang="zh-CN" altLang="en-US" b="1" dirty="0"/>
          </a:p>
        </p:txBody>
      </p:sp>
      <p:sp>
        <p:nvSpPr>
          <p:cNvPr id="7" name="文本框 6">
            <a:extLst>
              <a:ext uri="{FF2B5EF4-FFF2-40B4-BE49-F238E27FC236}">
                <a16:creationId xmlns:a16="http://schemas.microsoft.com/office/drawing/2014/main" id="{38F34545-8BE7-B44D-D66E-D0F8660B2A31}"/>
              </a:ext>
            </a:extLst>
          </p:cNvPr>
          <p:cNvSpPr txBox="1"/>
          <p:nvPr/>
        </p:nvSpPr>
        <p:spPr>
          <a:xfrm>
            <a:off x="8648987" y="995901"/>
            <a:ext cx="3114461" cy="646331"/>
          </a:xfrm>
          <a:prstGeom prst="rect">
            <a:avLst/>
          </a:prstGeom>
          <a:noFill/>
        </p:spPr>
        <p:txBody>
          <a:bodyPr wrap="square" rtlCol="0">
            <a:spAutoFit/>
          </a:bodyPr>
          <a:lstStyle/>
          <a:p>
            <a:r>
              <a:rPr lang="en-US" altLang="zh-CN" b="1" dirty="0"/>
              <a:t>3.SN Identification and Session Key Generation</a:t>
            </a:r>
            <a:endParaRPr lang="zh-CN" altLang="en-US" b="1" dirty="0"/>
          </a:p>
        </p:txBody>
      </p:sp>
      <p:sp>
        <p:nvSpPr>
          <p:cNvPr id="8" name="文本框 7">
            <a:extLst>
              <a:ext uri="{FF2B5EF4-FFF2-40B4-BE49-F238E27FC236}">
                <a16:creationId xmlns:a16="http://schemas.microsoft.com/office/drawing/2014/main" id="{4153EA5D-DC12-1D5E-4D0F-E674DD5A6B87}"/>
              </a:ext>
            </a:extLst>
          </p:cNvPr>
          <p:cNvSpPr txBox="1"/>
          <p:nvPr/>
        </p:nvSpPr>
        <p:spPr>
          <a:xfrm>
            <a:off x="812478" y="2470441"/>
            <a:ext cx="3319510" cy="646331"/>
          </a:xfrm>
          <a:prstGeom prst="rect">
            <a:avLst/>
          </a:prstGeom>
          <a:noFill/>
        </p:spPr>
        <p:txBody>
          <a:bodyPr wrap="square" rtlCol="0">
            <a:spAutoFit/>
          </a:bodyPr>
          <a:lstStyle/>
          <a:p>
            <a:r>
              <a:rPr lang="en-US" altLang="zh-CN" b="1" dirty="0"/>
              <a:t>5a.SN Authentication and Session Key Generation</a:t>
            </a:r>
            <a:endParaRPr lang="zh-CN" altLang="en-US" b="1" dirty="0"/>
          </a:p>
        </p:txBody>
      </p:sp>
      <p:sp>
        <p:nvSpPr>
          <p:cNvPr id="9" name="文本框 8">
            <a:extLst>
              <a:ext uri="{FF2B5EF4-FFF2-40B4-BE49-F238E27FC236}">
                <a16:creationId xmlns:a16="http://schemas.microsoft.com/office/drawing/2014/main" id="{8E01CAEB-E822-4F9D-F5B4-368F481FA486}"/>
              </a:ext>
            </a:extLst>
          </p:cNvPr>
          <p:cNvSpPr txBox="1"/>
          <p:nvPr/>
        </p:nvSpPr>
        <p:spPr>
          <a:xfrm>
            <a:off x="780334" y="3614882"/>
            <a:ext cx="3031958" cy="369332"/>
          </a:xfrm>
          <a:prstGeom prst="rect">
            <a:avLst/>
          </a:prstGeom>
          <a:noFill/>
        </p:spPr>
        <p:txBody>
          <a:bodyPr wrap="square" rtlCol="0">
            <a:spAutoFit/>
          </a:bodyPr>
          <a:lstStyle/>
          <a:p>
            <a:r>
              <a:rPr lang="en-US" altLang="zh-CN" b="1" dirty="0"/>
              <a:t>5b.Presentation Generation</a:t>
            </a:r>
            <a:endParaRPr lang="zh-CN" altLang="en-US" b="1" dirty="0"/>
          </a:p>
        </p:txBody>
      </p:sp>
      <p:sp>
        <p:nvSpPr>
          <p:cNvPr id="10" name="文本框 9">
            <a:extLst>
              <a:ext uri="{FF2B5EF4-FFF2-40B4-BE49-F238E27FC236}">
                <a16:creationId xmlns:a16="http://schemas.microsoft.com/office/drawing/2014/main" id="{D9FDE1A4-5878-4218-A24A-9067B6158908}"/>
              </a:ext>
            </a:extLst>
          </p:cNvPr>
          <p:cNvSpPr txBox="1"/>
          <p:nvPr/>
        </p:nvSpPr>
        <p:spPr>
          <a:xfrm>
            <a:off x="8745239" y="4578870"/>
            <a:ext cx="2653824" cy="646331"/>
          </a:xfrm>
          <a:prstGeom prst="rect">
            <a:avLst/>
          </a:prstGeom>
          <a:noFill/>
        </p:spPr>
        <p:txBody>
          <a:bodyPr wrap="square" rtlCol="0">
            <a:spAutoFit/>
          </a:bodyPr>
          <a:lstStyle/>
          <a:p>
            <a:r>
              <a:rPr lang="en-US" altLang="zh-CN" b="1" dirty="0"/>
              <a:t>7.SN Verification and UE Registration</a:t>
            </a:r>
            <a:endParaRPr lang="zh-CN" altLang="en-US" b="1" dirty="0"/>
          </a:p>
        </p:txBody>
      </p:sp>
      <p:sp>
        <p:nvSpPr>
          <p:cNvPr id="2" name="文本框 1">
            <a:extLst>
              <a:ext uri="{FF2B5EF4-FFF2-40B4-BE49-F238E27FC236}">
                <a16:creationId xmlns:a16="http://schemas.microsoft.com/office/drawing/2014/main" id="{07FC3190-C6AC-7563-75D9-336B75036CF5}"/>
              </a:ext>
            </a:extLst>
          </p:cNvPr>
          <p:cNvSpPr txBox="1"/>
          <p:nvPr/>
        </p:nvSpPr>
        <p:spPr>
          <a:xfrm>
            <a:off x="226881" y="254382"/>
            <a:ext cx="3585411"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C. Presentation and Verification</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8258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93E88-B105-3E9A-8FED-C4122B17856C}"/>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C417266C-EF73-C16A-6C85-8550677EC2B1}"/>
              </a:ext>
            </a:extLst>
          </p:cNvPr>
          <p:cNvPicPr>
            <a:picLocks noChangeAspect="1"/>
          </p:cNvPicPr>
          <p:nvPr/>
        </p:nvPicPr>
        <p:blipFill>
          <a:blip r:embed="rId3"/>
          <a:stretch>
            <a:fillRect/>
          </a:stretch>
        </p:blipFill>
        <p:spPr>
          <a:xfrm>
            <a:off x="871460" y="1084957"/>
            <a:ext cx="5392211" cy="2804635"/>
          </a:xfrm>
          <a:prstGeom prst="rect">
            <a:avLst/>
          </a:prstGeom>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7DF2BBB2-EE99-883C-38D5-69F2AD3CAF29}"/>
                  </a:ext>
                </a:extLst>
              </p:cNvPr>
              <p:cNvSpPr txBox="1"/>
              <p:nvPr/>
            </p:nvSpPr>
            <p:spPr>
              <a:xfrm>
                <a:off x="927292" y="3951547"/>
                <a:ext cx="4716379" cy="945002"/>
              </a:xfrm>
              <a:prstGeom prst="rect">
                <a:avLst/>
              </a:prstGeom>
              <a:noFill/>
            </p:spPr>
            <p:txBody>
              <a:bodyPr wrap="square" rtlCol="0">
                <a:spAutoFit/>
              </a:bodyPr>
              <a:lstStyle/>
              <a:p>
                <a:pPr marL="400050" indent="-400050">
                  <a:buAutoNum type="romanLcParenR"/>
                </a:pPr>
                <a:r>
                  <a:rPr lang="en-US" altLang="zh-CN" b="1" dirty="0">
                    <a:latin typeface="Times New Roman" panose="02020603050405020304" pitchFamily="18" charset="0"/>
                    <a:cs typeface="Times New Roman" panose="02020603050405020304" pitchFamily="18" charset="0"/>
                  </a:rPr>
                  <a:t>Cred BLINDING</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UE randomly takes a blinding factor </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𝑟</m:t>
                    </m:r>
                    <m:r>
                      <a:rPr lang="en-US" altLang="zh-CN" i="1" dirty="0" smtClean="0">
                        <a:latin typeface="Cambria Math" panose="02040503050406030204" pitchFamily="18" charset="0"/>
                        <a:cs typeface="Times New Roman" panose="02020603050405020304" pitchFamily="18" charset="0"/>
                      </a:rPr>
                      <m:t> ∈ </m:t>
                    </m:r>
                    <m:sSubSup>
                      <m:sSubSupPr>
                        <m:ctrlPr>
                          <a:rPr lang="en-US" altLang="zh-CN" b="0" i="1" dirty="0" smtClean="0">
                            <a:latin typeface="Cambria Math" panose="02040503050406030204" pitchFamily="18" charset="0"/>
                            <a:cs typeface="Times New Roman" panose="02020603050405020304" pitchFamily="18" charset="0"/>
                          </a:rPr>
                        </m:ctrlPr>
                      </m:sSubSupPr>
                      <m:e>
                        <m:r>
                          <a:rPr lang="en-US" altLang="zh-CN" i="1" dirty="0" err="1" smtClean="0">
                            <a:latin typeface="Cambria Math" panose="02040503050406030204" pitchFamily="18" charset="0"/>
                            <a:cs typeface="Times New Roman" panose="02020603050405020304" pitchFamily="18" charset="0"/>
                          </a:rPr>
                          <m:t>𝑍</m:t>
                        </m:r>
                      </m:e>
                      <m:sub>
                        <m:r>
                          <a:rPr lang="en-US" altLang="zh-CN" i="1" dirty="0" err="1" smtClean="0">
                            <a:latin typeface="Cambria Math" panose="02040503050406030204" pitchFamily="18" charset="0"/>
                            <a:cs typeface="Times New Roman" panose="02020603050405020304" pitchFamily="18" charset="0"/>
                          </a:rPr>
                          <m:t>𝑝</m:t>
                        </m:r>
                      </m:sub>
                      <m:sup>
                        <m:r>
                          <a:rPr lang="en-US" altLang="zh-CN" i="1" dirty="0" err="1" smtClean="0">
                            <a:latin typeface="Cambria Math" panose="02040503050406030204" pitchFamily="18" charset="0"/>
                            <a:cs typeface="Times New Roman" panose="02020603050405020304" pitchFamily="18" charset="0"/>
                          </a:rPr>
                          <m:t>∗</m:t>
                        </m:r>
                      </m:sup>
                    </m:sSubSup>
                  </m:oMath>
                </a14:m>
                <a:r>
                  <a:rPr lang="en-US" altLang="zh-CN" dirty="0">
                    <a:latin typeface="Times New Roman" panose="02020603050405020304" pitchFamily="18" charset="0"/>
                    <a:cs typeface="Times New Roman" panose="02020603050405020304" pitchFamily="18" charset="0"/>
                  </a:rPr>
                  <a:t>, sets </a:t>
                </a:r>
                <a14:m>
                  <m:oMath xmlns:m="http://schemas.openxmlformats.org/officeDocument/2006/math">
                    <m:r>
                      <a:rPr lang="el-GR" altLang="zh-CN" i="1" dirty="0" smtClean="0">
                        <a:latin typeface="Cambria Math" panose="02040503050406030204" pitchFamily="18" charset="0"/>
                        <a:cs typeface="Times New Roman" panose="02020603050405020304" pitchFamily="18" charset="0"/>
                      </a:rPr>
                      <m:t>𝜎</m:t>
                    </m:r>
                    <m:r>
                      <a:rPr lang="el-GR" altLang="zh-CN" i="1" dirty="0" smtClean="0">
                        <a:latin typeface="Cambria Math" panose="02040503050406030204" pitchFamily="18" charset="0"/>
                        <a:cs typeface="Times New Roman" panose="02020603050405020304" pitchFamily="18" charset="0"/>
                      </a:rPr>
                      <m:t>′ = </m:t>
                    </m:r>
                    <m:sSup>
                      <m:sSupPr>
                        <m:ctrlPr>
                          <a:rPr lang="en-US" altLang="zh-CN" b="0" i="1" dirty="0" smtClean="0">
                            <a:latin typeface="Cambria Math" panose="02040503050406030204" pitchFamily="18" charset="0"/>
                            <a:cs typeface="Times New Roman" panose="02020603050405020304" pitchFamily="18" charset="0"/>
                          </a:rPr>
                        </m:ctrlPr>
                      </m:sSupPr>
                      <m:e>
                        <m:r>
                          <a:rPr lang="el-GR" altLang="zh-CN" i="1" dirty="0" smtClean="0">
                            <a:latin typeface="Cambria Math" panose="02040503050406030204" pitchFamily="18" charset="0"/>
                            <a:cs typeface="Times New Roman" panose="02020603050405020304" pitchFamily="18" charset="0"/>
                          </a:rPr>
                          <m:t>𝜎</m:t>
                        </m:r>
                      </m:e>
                      <m:sup>
                        <m:r>
                          <a:rPr lang="en-US" altLang="zh-CN" i="1" dirty="0" smtClean="0">
                            <a:latin typeface="Cambria Math" panose="02040503050406030204" pitchFamily="18" charset="0"/>
                            <a:cs typeface="Times New Roman" panose="02020603050405020304" pitchFamily="18" charset="0"/>
                          </a:rPr>
                          <m:t>𝑟</m:t>
                        </m:r>
                      </m:sup>
                    </m:sSup>
                    <m:r>
                      <a:rPr lang="en-US" altLang="zh-CN" i="1" dirty="0" smtClean="0">
                        <a:latin typeface="Cambria Math" panose="02040503050406030204" pitchFamily="18" charset="0"/>
                        <a:cs typeface="Times New Roman" panose="02020603050405020304" pitchFamily="18" charset="0"/>
                      </a:rPr>
                      <m:t> </m:t>
                    </m:r>
                  </m:oMath>
                </a14:m>
                <a:r>
                  <a:rPr lang="en-US" altLang="zh-CN" dirty="0">
                    <a:latin typeface="Times New Roman" panose="02020603050405020304" pitchFamily="18" charset="0"/>
                    <a:cs typeface="Times New Roman" panose="02020603050405020304" pitchFamily="18" charset="0"/>
                  </a:rPr>
                  <a:t>and </a:t>
                </a:r>
                <a14:m>
                  <m:oMath xmlns:m="http://schemas.openxmlformats.org/officeDocument/2006/math">
                    <m:acc>
                      <m:accPr>
                        <m:chr m:val="̂"/>
                        <m:ctrlPr>
                          <a:rPr lang="el-GR" altLang="zh-CN" i="1" dirty="0" smtClean="0">
                            <a:latin typeface="Cambria Math" panose="02040503050406030204" pitchFamily="18" charset="0"/>
                            <a:cs typeface="Times New Roman" panose="02020603050405020304" pitchFamily="18" charset="0"/>
                          </a:rPr>
                        </m:ctrlPr>
                      </m:accPr>
                      <m:e>
                        <m:sSub>
                          <m:sSubPr>
                            <m:ctrlPr>
                              <a:rPr lang="en-US" altLang="zh-CN" b="0" i="1" dirty="0" smtClean="0">
                                <a:latin typeface="Cambria Math" panose="02040503050406030204" pitchFamily="18" charset="0"/>
                                <a:cs typeface="Times New Roman" panose="02020603050405020304" pitchFamily="18" charset="0"/>
                              </a:rPr>
                            </m:ctrlPr>
                          </m:sSubPr>
                          <m:e>
                            <m:r>
                              <a:rPr lang="en-US" altLang="zh-CN" b="0" i="1" dirty="0" smtClean="0">
                                <a:latin typeface="Cambria Math" panose="02040503050406030204" pitchFamily="18" charset="0"/>
                                <a:cs typeface="Times New Roman" panose="02020603050405020304" pitchFamily="18" charset="0"/>
                              </a:rPr>
                              <m:t>𝜎</m:t>
                            </m:r>
                          </m:e>
                          <m:sub>
                            <m:r>
                              <a:rPr lang="en-US" altLang="zh-CN" b="0" i="1" dirty="0" smtClean="0">
                                <a:latin typeface="Cambria Math" panose="02040503050406030204" pitchFamily="18" charset="0"/>
                                <a:cs typeface="Times New Roman" panose="02020603050405020304" pitchFamily="18" charset="0"/>
                              </a:rPr>
                              <m:t>𝑖</m:t>
                            </m:r>
                          </m:sub>
                        </m:sSub>
                      </m:e>
                    </m:acc>
                    <m:r>
                      <a:rPr lang="en-US" altLang="zh-CN" i="1" dirty="0" smtClean="0">
                        <a:latin typeface="Cambria Math" panose="02040503050406030204" pitchFamily="18" charset="0"/>
                        <a:cs typeface="Times New Roman" panose="02020603050405020304" pitchFamily="18" charset="0"/>
                      </a:rPr>
                      <m:t> =</m:t>
                    </m:r>
                    <m:r>
                      <a:rPr lang="en-US" altLang="zh-CN" b="0" i="1" dirty="0" smtClean="0">
                        <a:latin typeface="Cambria Math" panose="02040503050406030204" pitchFamily="18" charset="0"/>
                        <a:cs typeface="Times New Roman" panose="02020603050405020304" pitchFamily="18" charset="0"/>
                      </a:rPr>
                      <m:t> </m:t>
                    </m:r>
                    <m:r>
                      <a:rPr lang="en-US" altLang="zh-CN" i="1" dirty="0" smtClean="0">
                        <a:latin typeface="Cambria Math" panose="02040503050406030204" pitchFamily="18" charset="0"/>
                        <a:cs typeface="Times New Roman" panose="02020603050405020304" pitchFamily="18" charset="0"/>
                      </a:rPr>
                      <m:t> </m:t>
                    </m:r>
                    <m:sSubSup>
                      <m:sSubSupPr>
                        <m:ctrlPr>
                          <a:rPr lang="en-US" altLang="zh-CN" b="0" i="1" dirty="0" smtClean="0">
                            <a:latin typeface="Cambria Math" panose="02040503050406030204" pitchFamily="18" charset="0"/>
                            <a:cs typeface="Times New Roman" panose="02020603050405020304" pitchFamily="18" charset="0"/>
                          </a:rPr>
                        </m:ctrlPr>
                      </m:sSubSupPr>
                      <m:e>
                        <m:r>
                          <a:rPr lang="el-GR" altLang="zh-CN" i="1" dirty="0" smtClean="0">
                            <a:latin typeface="Cambria Math" panose="02040503050406030204" pitchFamily="18" charset="0"/>
                            <a:cs typeface="Times New Roman" panose="02020603050405020304" pitchFamily="18" charset="0"/>
                          </a:rPr>
                          <m:t>𝜎</m:t>
                        </m:r>
                      </m:e>
                      <m:sub>
                        <m:r>
                          <a:rPr lang="en-US" altLang="zh-CN" i="1" dirty="0" err="1" smtClean="0">
                            <a:latin typeface="Cambria Math" panose="02040503050406030204" pitchFamily="18" charset="0"/>
                            <a:cs typeface="Times New Roman" panose="02020603050405020304" pitchFamily="18" charset="0"/>
                          </a:rPr>
                          <m:t>𝑖</m:t>
                        </m:r>
                      </m:sub>
                      <m:sup>
                        <m:r>
                          <a:rPr lang="en-US" altLang="zh-CN" i="1" dirty="0" smtClean="0">
                            <a:latin typeface="Cambria Math" panose="02040503050406030204" pitchFamily="18" charset="0"/>
                            <a:cs typeface="Times New Roman" panose="02020603050405020304" pitchFamily="18" charset="0"/>
                          </a:rPr>
                          <m:t>𝑟</m:t>
                        </m:r>
                      </m:sup>
                    </m:sSubSup>
                    <m:r>
                      <a:rPr lang="en-US" altLang="zh-CN" i="1" dirty="0" smtClean="0">
                        <a:latin typeface="Cambria Math" panose="02040503050406030204" pitchFamily="18" charset="0"/>
                        <a:cs typeface="Times New Roman" panose="02020603050405020304" pitchFamily="18" charset="0"/>
                      </a:rPr>
                      <m:t> </m:t>
                    </m:r>
                  </m:oMath>
                </a14:m>
                <a:r>
                  <a:rPr lang="en-US" altLang="zh-CN" dirty="0">
                    <a:latin typeface="Times New Roman" panose="02020603050405020304" pitchFamily="18" charset="0"/>
                    <a:cs typeface="Times New Roman" panose="02020603050405020304" pitchFamily="18" charset="0"/>
                  </a:rPr>
                  <a:t>for </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𝑖</m:t>
                    </m:r>
                    <m:r>
                      <a:rPr lang="en-US" altLang="zh-CN" i="1" dirty="0" smtClean="0">
                        <a:latin typeface="Cambria Math" panose="02040503050406030204" pitchFamily="18" charset="0"/>
                        <a:cs typeface="Times New Roman" panose="02020603050405020304" pitchFamily="18" charset="0"/>
                      </a:rPr>
                      <m:t> = (0, …, 4).</m:t>
                    </m:r>
                  </m:oMath>
                </a14:m>
                <a:endParaRPr lang="zh-CN" altLang="en-US" dirty="0">
                  <a:latin typeface="Times New Roman" panose="02020603050405020304" pitchFamily="18" charset="0"/>
                  <a:cs typeface="Times New Roman" panose="02020603050405020304" pitchFamily="18" charset="0"/>
                </a:endParaRPr>
              </a:p>
            </p:txBody>
          </p:sp>
        </mc:Choice>
        <mc:Fallback xmlns="">
          <p:sp>
            <p:nvSpPr>
              <p:cNvPr id="4" name="文本框 3">
                <a:extLst>
                  <a:ext uri="{FF2B5EF4-FFF2-40B4-BE49-F238E27FC236}">
                    <a16:creationId xmlns:a16="http://schemas.microsoft.com/office/drawing/2014/main" id="{7DF2BBB2-EE99-883C-38D5-69F2AD3CAF29}"/>
                  </a:ext>
                </a:extLst>
              </p:cNvPr>
              <p:cNvSpPr txBox="1">
                <a:spLocks noRot="1" noChangeAspect="1" noMove="1" noResize="1" noEditPoints="1" noAdjustHandles="1" noChangeArrowheads="1" noChangeShapeType="1" noTextEdit="1"/>
              </p:cNvSpPr>
              <p:nvPr/>
            </p:nvSpPr>
            <p:spPr>
              <a:xfrm>
                <a:off x="927292" y="3951547"/>
                <a:ext cx="4716379" cy="945002"/>
              </a:xfrm>
              <a:prstGeom prst="rect">
                <a:avLst/>
              </a:prstGeom>
              <a:blipFill>
                <a:blip r:embed="rId4"/>
                <a:stretch>
                  <a:fillRect l="-1034" t="-3226" b="-9032"/>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F89C835E-9C57-89F9-AEF5-4A455CEEA359}"/>
              </a:ext>
            </a:extLst>
          </p:cNvPr>
          <p:cNvPicPr>
            <a:picLocks noChangeAspect="1"/>
          </p:cNvPicPr>
          <p:nvPr/>
        </p:nvPicPr>
        <p:blipFill>
          <a:blip r:embed="rId5"/>
          <a:stretch>
            <a:fillRect/>
          </a:stretch>
        </p:blipFill>
        <p:spPr>
          <a:xfrm>
            <a:off x="871460" y="4896549"/>
            <a:ext cx="4975029" cy="1018777"/>
          </a:xfrm>
          <a:prstGeom prst="rect">
            <a:avLst/>
          </a:prstGeom>
        </p:spPr>
      </p:pic>
      <p:pic>
        <p:nvPicPr>
          <p:cNvPr id="6" name="图片 5">
            <a:extLst>
              <a:ext uri="{FF2B5EF4-FFF2-40B4-BE49-F238E27FC236}">
                <a16:creationId xmlns:a16="http://schemas.microsoft.com/office/drawing/2014/main" id="{CDB515E0-93F7-F266-8354-0C069480E415}"/>
              </a:ext>
            </a:extLst>
          </p:cNvPr>
          <p:cNvPicPr>
            <a:picLocks noChangeAspect="1"/>
          </p:cNvPicPr>
          <p:nvPr/>
        </p:nvPicPr>
        <p:blipFill>
          <a:blip r:embed="rId6"/>
          <a:stretch>
            <a:fillRect/>
          </a:stretch>
        </p:blipFill>
        <p:spPr>
          <a:xfrm>
            <a:off x="6414124" y="667751"/>
            <a:ext cx="5230131" cy="1860113"/>
          </a:xfrm>
          <a:prstGeom prst="rect">
            <a:avLst/>
          </a:prstGeom>
          <a:ln>
            <a:solidFill>
              <a:schemeClr val="tx1"/>
            </a:solidFill>
          </a:ln>
        </p:spPr>
      </p:pic>
      <p:pic>
        <p:nvPicPr>
          <p:cNvPr id="8" name="图片 7">
            <a:extLst>
              <a:ext uri="{FF2B5EF4-FFF2-40B4-BE49-F238E27FC236}">
                <a16:creationId xmlns:a16="http://schemas.microsoft.com/office/drawing/2014/main" id="{7EBFE2C8-44FA-329B-8C42-9ED7DF1F3C39}"/>
              </a:ext>
            </a:extLst>
          </p:cNvPr>
          <p:cNvPicPr>
            <a:picLocks noChangeAspect="1"/>
          </p:cNvPicPr>
          <p:nvPr/>
        </p:nvPicPr>
        <p:blipFill>
          <a:blip r:embed="rId7"/>
          <a:stretch>
            <a:fillRect/>
          </a:stretch>
        </p:blipFill>
        <p:spPr>
          <a:xfrm>
            <a:off x="6356085" y="3898047"/>
            <a:ext cx="5173621" cy="2133753"/>
          </a:xfrm>
          <a:prstGeom prst="rect">
            <a:avLst/>
          </a:prstGeom>
        </p:spPr>
      </p:pic>
      <p:sp>
        <p:nvSpPr>
          <p:cNvPr id="9" name="文本框 8">
            <a:extLst>
              <a:ext uri="{FF2B5EF4-FFF2-40B4-BE49-F238E27FC236}">
                <a16:creationId xmlns:a16="http://schemas.microsoft.com/office/drawing/2014/main" id="{51055684-70AA-F8F1-A049-C80AE8CF07B8}"/>
              </a:ext>
            </a:extLst>
          </p:cNvPr>
          <p:cNvSpPr txBox="1"/>
          <p:nvPr/>
        </p:nvSpPr>
        <p:spPr>
          <a:xfrm>
            <a:off x="6345797" y="3222829"/>
            <a:ext cx="5108265" cy="646331"/>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Eliminating Pairing Operations on UE side.</a:t>
            </a:r>
          </a:p>
          <a:p>
            <a:pPr marL="285750" indent="-28575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Non-designated Verifiers.</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5872B457-5E3D-CE74-2D9F-79756B457541}"/>
                  </a:ext>
                </a:extLst>
              </p:cNvPr>
              <p:cNvSpPr txBox="1"/>
              <p:nvPr/>
            </p:nvSpPr>
            <p:spPr>
              <a:xfrm>
                <a:off x="5902321" y="5845178"/>
                <a:ext cx="2588535" cy="4187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solidFill>
                                <a:schemeClr val="accent1"/>
                              </a:solidFill>
                              <a:latin typeface="Cambria Math" panose="02040503050406030204" pitchFamily="18" charset="0"/>
                            </a:rPr>
                          </m:ctrlPr>
                        </m:sSupPr>
                        <m:e>
                          <m:acc>
                            <m:accPr>
                              <m:chr m:val="̂"/>
                              <m:ctrlPr>
                                <a:rPr lang="en-US" altLang="zh-CN" b="0" i="1" smtClean="0">
                                  <a:solidFill>
                                    <a:schemeClr val="accent1"/>
                                  </a:solidFill>
                                  <a:latin typeface="Cambria Math" panose="02040503050406030204" pitchFamily="18" charset="0"/>
                                </a:rPr>
                              </m:ctrlPr>
                            </m:accPr>
                            <m:e>
                              <m:r>
                                <a:rPr lang="en-US" altLang="zh-CN" b="0" i="1" smtClean="0">
                                  <a:solidFill>
                                    <a:schemeClr val="accent1"/>
                                  </a:solidFill>
                                  <a:latin typeface="Cambria Math" panose="02040503050406030204" pitchFamily="18" charset="0"/>
                                </a:rPr>
                                <m:t>𝜎</m:t>
                              </m:r>
                            </m:e>
                          </m:acc>
                        </m:e>
                        <m:sup>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𝑥</m:t>
                              </m:r>
                            </m:e>
                            <m:sub>
                              <m:r>
                                <a:rPr lang="en-US" altLang="zh-CN" b="0" i="1" smtClean="0">
                                  <a:solidFill>
                                    <a:schemeClr val="accent1"/>
                                  </a:solidFill>
                                  <a:latin typeface="Cambria Math" panose="02040503050406030204" pitchFamily="18" charset="0"/>
                                </a:rPr>
                                <m:t>0</m:t>
                              </m:r>
                            </m:sub>
                          </m:sSub>
                          <m:r>
                            <a:rPr lang="en-US" altLang="zh-CN" b="0" i="1" smtClean="0">
                              <a:solidFill>
                                <a:schemeClr val="accent1"/>
                              </a:solidFill>
                              <a:latin typeface="Cambria Math" panose="02040503050406030204" pitchFamily="18" charset="0"/>
                            </a:rPr>
                            <m:t>+</m:t>
                          </m:r>
                          <m:nary>
                            <m:naryPr>
                              <m:chr m:val="∑"/>
                              <m:limLoc m:val="subSup"/>
                              <m:ctrlPr>
                                <a:rPr lang="en-US" altLang="zh-CN" b="0" i="1" smtClean="0">
                                  <a:solidFill>
                                    <a:schemeClr val="accent1"/>
                                  </a:solidFill>
                                  <a:latin typeface="Cambria Math" panose="02040503050406030204" pitchFamily="18" charset="0"/>
                                </a:rPr>
                              </m:ctrlPr>
                            </m:naryPr>
                            <m:sub>
                              <m:r>
                                <m:rPr>
                                  <m:brk m:alnAt="25"/>
                                </m:rPr>
                                <a:rPr lang="en-US" altLang="zh-CN" b="0" i="1" smtClean="0">
                                  <a:solidFill>
                                    <a:schemeClr val="accent1"/>
                                  </a:solidFill>
                                  <a:latin typeface="Cambria Math" panose="02040503050406030204" pitchFamily="18" charset="0"/>
                                </a:rPr>
                                <m:t>𝑖</m:t>
                              </m:r>
                              <m:r>
                                <a:rPr lang="en-US" altLang="zh-CN" b="0" i="1" smtClean="0">
                                  <a:solidFill>
                                    <a:schemeClr val="accent1"/>
                                  </a:solidFill>
                                  <a:latin typeface="Cambria Math" panose="02040503050406030204" pitchFamily="18" charset="0"/>
                                </a:rPr>
                                <m:t>=1</m:t>
                              </m:r>
                            </m:sub>
                            <m:sup>
                              <m:r>
                                <a:rPr lang="en-US" altLang="zh-CN" b="0" i="1" smtClean="0">
                                  <a:solidFill>
                                    <a:schemeClr val="accent1"/>
                                  </a:solidFill>
                                  <a:latin typeface="Cambria Math" panose="02040503050406030204" pitchFamily="18" charset="0"/>
                                </a:rPr>
                                <m:t>4</m:t>
                              </m:r>
                            </m:sup>
                            <m:e>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𝑚</m:t>
                                  </m:r>
                                </m:e>
                                <m:sub>
                                  <m:r>
                                    <a:rPr lang="en-US" altLang="zh-CN" b="0" i="1" smtClean="0">
                                      <a:solidFill>
                                        <a:schemeClr val="accent1"/>
                                      </a:solidFill>
                                      <a:latin typeface="Cambria Math" panose="02040503050406030204" pitchFamily="18" charset="0"/>
                                    </a:rPr>
                                    <m:t>𝑖</m:t>
                                  </m:r>
                                </m:sub>
                              </m:sSub>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𝑥</m:t>
                                  </m:r>
                                </m:e>
                                <m:sub>
                                  <m:r>
                                    <a:rPr lang="en-US" altLang="zh-CN" b="0" i="1" smtClean="0">
                                      <a:solidFill>
                                        <a:schemeClr val="accent1"/>
                                      </a:solidFill>
                                      <a:latin typeface="Cambria Math" panose="02040503050406030204" pitchFamily="18" charset="0"/>
                                    </a:rPr>
                                    <m:t>𝑖</m:t>
                                  </m:r>
                                </m:sub>
                              </m:sSub>
                            </m:e>
                          </m:nary>
                        </m:sup>
                      </m:sSup>
                      <m:r>
                        <a:rPr lang="en-US" altLang="zh-CN" b="0" i="1" smtClean="0">
                          <a:solidFill>
                            <a:schemeClr val="accent1"/>
                          </a:solidFill>
                          <a:latin typeface="Cambria Math" panose="02040503050406030204" pitchFamily="18" charset="0"/>
                        </a:rPr>
                        <m:t>=</m:t>
                      </m:r>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𝑔</m:t>
                          </m:r>
                        </m:e>
                        <m:sub>
                          <m:r>
                            <a:rPr lang="en-US" altLang="zh-CN" b="0" i="1" smtClean="0">
                              <a:solidFill>
                                <a:schemeClr val="accent1"/>
                              </a:solidFill>
                              <a:latin typeface="Cambria Math" panose="02040503050406030204" pitchFamily="18" charset="0"/>
                            </a:rPr>
                            <m:t>1</m:t>
                          </m:r>
                        </m:sub>
                      </m:sSub>
                    </m:oMath>
                  </m:oMathPara>
                </a14:m>
                <a:endParaRPr lang="zh-CN" altLang="en-US" dirty="0"/>
              </a:p>
            </p:txBody>
          </p:sp>
        </mc:Choice>
        <mc:Fallback xmlns="">
          <p:sp>
            <p:nvSpPr>
              <p:cNvPr id="10" name="文本框 9">
                <a:extLst>
                  <a:ext uri="{FF2B5EF4-FFF2-40B4-BE49-F238E27FC236}">
                    <a16:creationId xmlns:a16="http://schemas.microsoft.com/office/drawing/2014/main" id="{5872B457-5E3D-CE74-2D9F-79756B457541}"/>
                  </a:ext>
                </a:extLst>
              </p:cNvPr>
              <p:cNvSpPr txBox="1">
                <a:spLocks noRot="1" noChangeAspect="1" noMove="1" noResize="1" noEditPoints="1" noAdjustHandles="1" noChangeArrowheads="1" noChangeShapeType="1" noTextEdit="1"/>
              </p:cNvSpPr>
              <p:nvPr/>
            </p:nvSpPr>
            <p:spPr>
              <a:xfrm>
                <a:off x="5902321" y="5845178"/>
                <a:ext cx="2588535" cy="418769"/>
              </a:xfrm>
              <a:prstGeom prst="rect">
                <a:avLst/>
              </a:prstGeom>
              <a:blipFill>
                <a:blip r:embed="rId8"/>
                <a:stretch>
                  <a:fillRect t="-72464" b="-92754"/>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35D61FD6-347D-8C19-818E-3DF4224C55EB}"/>
              </a:ext>
            </a:extLst>
          </p:cNvPr>
          <p:cNvSpPr txBox="1"/>
          <p:nvPr/>
        </p:nvSpPr>
        <p:spPr>
          <a:xfrm>
            <a:off x="257819" y="547076"/>
            <a:ext cx="303195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Presentation Generation</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8256ED8-062B-7369-B795-4ADDB74B394F}"/>
                  </a:ext>
                </a:extLst>
              </p:cNvPr>
              <p:cNvSpPr txBox="1"/>
              <p:nvPr/>
            </p:nvSpPr>
            <p:spPr>
              <a:xfrm>
                <a:off x="7700210" y="2604980"/>
                <a:ext cx="2241312" cy="6580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𝜎</m:t>
                          </m:r>
                        </m:e>
                      </m:acc>
                      <m:r>
                        <a:rPr lang="en-US" altLang="zh-CN" b="0" i="1" smtClean="0">
                          <a:solidFill>
                            <a:schemeClr val="tx1"/>
                          </a:solidFill>
                          <a:latin typeface="Cambria Math" panose="02040503050406030204" pitchFamily="18" charset="0"/>
                        </a:rPr>
                        <m:t>= </m:t>
                      </m:r>
                      <m:nary>
                        <m:naryPr>
                          <m:chr m:val="∑"/>
                          <m:limLoc m:val="subSup"/>
                          <m:ctrlPr>
                            <a:rPr lang="en-US" altLang="zh-CN" b="0" i="1" smtClean="0">
                              <a:solidFill>
                                <a:schemeClr val="tx1"/>
                              </a:solidFill>
                              <a:latin typeface="Cambria Math" panose="02040503050406030204" pitchFamily="18" charset="0"/>
                            </a:rPr>
                          </m:ctrlPr>
                        </m:naryPr>
                        <m:sub>
                          <m:r>
                            <m:rPr>
                              <m:brk m:alnAt="25"/>
                            </m:rPr>
                            <a:rPr lang="en-US" altLang="zh-CN" b="0" i="1" smtClean="0">
                              <a:solidFill>
                                <a:schemeClr val="tx1"/>
                              </a:solidFill>
                              <a:latin typeface="Cambria Math" panose="02040503050406030204" pitchFamily="18" charset="0"/>
                            </a:rPr>
                            <m:t>𝑖</m:t>
                          </m:r>
                          <m:r>
                            <a:rPr lang="en-US" altLang="zh-CN" b="0" i="1" smtClean="0">
                              <a:solidFill>
                                <a:schemeClr val="tx1"/>
                              </a:solidFill>
                              <a:latin typeface="Cambria Math" panose="02040503050406030204" pitchFamily="18" charset="0"/>
                            </a:rPr>
                            <m:t>=1</m:t>
                          </m:r>
                        </m:sub>
                        <m:sup>
                          <m:r>
                            <a:rPr lang="en-US" altLang="zh-CN" b="0" i="1" smtClean="0">
                              <a:solidFill>
                                <a:schemeClr val="tx1"/>
                              </a:solidFill>
                              <a:latin typeface="Cambria Math" panose="02040503050406030204" pitchFamily="18" charset="0"/>
                            </a:rPr>
                            <m:t>4</m:t>
                          </m:r>
                        </m:sup>
                        <m:e>
                          <m:sSubSup>
                            <m:sSubSupPr>
                              <m:ctrlPr>
                                <a:rPr lang="en-US" altLang="zh-CN" b="0" i="1" smtClean="0">
                                  <a:solidFill>
                                    <a:schemeClr val="tx1"/>
                                  </a:solidFill>
                                  <a:latin typeface="Cambria Math" panose="02040503050406030204" pitchFamily="18" charset="0"/>
                                </a:rPr>
                              </m:ctrlPr>
                            </m:sSubSup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𝜎</m:t>
                                  </m:r>
                                </m:e>
                              </m:acc>
                            </m:e>
                            <m:sub>
                              <m:r>
                                <a:rPr lang="en-US" altLang="zh-CN" b="0" i="1" smtClean="0">
                                  <a:solidFill>
                                    <a:schemeClr val="tx1"/>
                                  </a:solidFill>
                                  <a:latin typeface="Cambria Math" panose="02040503050406030204" pitchFamily="18" charset="0"/>
                                </a:rPr>
                                <m:t>𝑖</m:t>
                              </m:r>
                            </m:sub>
                            <m:sup>
                              <m:r>
                                <a:rPr lang="en-US" altLang="zh-CN" b="0" i="1" smtClean="0">
                                  <a:solidFill>
                                    <a:schemeClr val="tx1"/>
                                  </a:solidFill>
                                  <a:latin typeface="Cambria Math" panose="02040503050406030204" pitchFamily="18" charset="0"/>
                                </a:rPr>
                                <m:t>−</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𝑚</m:t>
                                  </m:r>
                                </m:e>
                                <m:sub>
                                  <m:r>
                                    <a:rPr lang="en-US" altLang="zh-CN" b="0" i="1" smtClean="0">
                                      <a:solidFill>
                                        <a:schemeClr val="tx1"/>
                                      </a:solidFill>
                                      <a:latin typeface="Cambria Math" panose="02040503050406030204" pitchFamily="18" charset="0"/>
                                    </a:rPr>
                                    <m:t>𝑖</m:t>
                                  </m:r>
                                </m:sub>
                              </m:sSub>
                            </m:sup>
                          </m:sSubSup>
                          <m:sSubSup>
                            <m:sSubSupPr>
                              <m:ctrlPr>
                                <a:rPr lang="en-US" altLang="zh-CN" b="0" i="1" smtClean="0">
                                  <a:solidFill>
                                    <a:schemeClr val="tx1"/>
                                  </a:solidFill>
                                  <a:latin typeface="Cambria Math" panose="02040503050406030204" pitchFamily="18" charset="0"/>
                                </a:rPr>
                              </m:ctrlPr>
                            </m:sSubSupPr>
                            <m:e>
                              <m:r>
                                <a:rPr lang="en-US" altLang="zh-CN" b="0" i="1" smtClean="0">
                                  <a:solidFill>
                                    <a:schemeClr val="tx1"/>
                                  </a:solidFill>
                                  <a:latin typeface="Cambria Math" panose="02040503050406030204" pitchFamily="18" charset="0"/>
                                </a:rPr>
                                <m:t>𝑔</m:t>
                              </m:r>
                            </m:e>
                            <m:sub>
                              <m:r>
                                <a:rPr lang="en-US" altLang="zh-CN" b="0" i="1" smtClean="0">
                                  <a:solidFill>
                                    <a:schemeClr val="tx1"/>
                                  </a:solidFill>
                                  <a:latin typeface="Cambria Math" panose="02040503050406030204" pitchFamily="18" charset="0"/>
                                </a:rPr>
                                <m:t>1</m:t>
                              </m:r>
                            </m:sub>
                            <m:sup>
                              <m:r>
                                <a:rPr lang="en-US" altLang="zh-CN" b="0" i="1" smtClean="0">
                                  <a:solidFill>
                                    <a:schemeClr val="tx1"/>
                                  </a:solidFill>
                                  <a:latin typeface="Cambria Math" panose="02040503050406030204" pitchFamily="18" charset="0"/>
                                </a:rPr>
                                <m:t>𝑟</m:t>
                              </m:r>
                            </m:sup>
                          </m:sSubSup>
                        </m:e>
                      </m:nary>
                    </m:oMath>
                  </m:oMathPara>
                </a14:m>
                <a:endParaRPr lang="zh-CN" altLang="en-US" dirty="0"/>
              </a:p>
            </p:txBody>
          </p:sp>
        </mc:Choice>
        <mc:Fallback xmlns="">
          <p:sp>
            <p:nvSpPr>
              <p:cNvPr id="7" name="文本框 6">
                <a:extLst>
                  <a:ext uri="{FF2B5EF4-FFF2-40B4-BE49-F238E27FC236}">
                    <a16:creationId xmlns:a16="http://schemas.microsoft.com/office/drawing/2014/main" id="{D8256ED8-062B-7369-B795-4ADDB74B394F}"/>
                  </a:ext>
                </a:extLst>
              </p:cNvPr>
              <p:cNvSpPr txBox="1">
                <a:spLocks noRot="1" noChangeAspect="1" noMove="1" noResize="1" noEditPoints="1" noAdjustHandles="1" noChangeArrowheads="1" noChangeShapeType="1" noTextEdit="1"/>
              </p:cNvSpPr>
              <p:nvPr/>
            </p:nvSpPr>
            <p:spPr>
              <a:xfrm>
                <a:off x="7700210" y="2604980"/>
                <a:ext cx="2241312" cy="658001"/>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95303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DAF3F-59AE-2DFD-8170-A407469D1538}"/>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DA49D84A-F83E-2D53-B8B0-11BE2D1F9C6D}"/>
              </a:ext>
            </a:extLst>
          </p:cNvPr>
          <p:cNvSpPr txBox="1"/>
          <p:nvPr/>
        </p:nvSpPr>
        <p:spPr>
          <a:xfrm>
            <a:off x="460638" y="864635"/>
            <a:ext cx="6613930"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ii) IDENTITY ESCROW FUNCTION GENERATION</a:t>
            </a:r>
            <a:endParaRPr lang="zh-CN" altLang="en-US" b="1" dirty="0"/>
          </a:p>
        </p:txBody>
      </p:sp>
      <p:pic>
        <p:nvPicPr>
          <p:cNvPr id="4" name="图片 3">
            <a:extLst>
              <a:ext uri="{FF2B5EF4-FFF2-40B4-BE49-F238E27FC236}">
                <a16:creationId xmlns:a16="http://schemas.microsoft.com/office/drawing/2014/main" id="{389374E1-D3A4-8D3D-BC81-FF48B8F36016}"/>
              </a:ext>
            </a:extLst>
          </p:cNvPr>
          <p:cNvPicPr>
            <a:picLocks noChangeAspect="1"/>
          </p:cNvPicPr>
          <p:nvPr/>
        </p:nvPicPr>
        <p:blipFill>
          <a:blip r:embed="rId2"/>
          <a:stretch>
            <a:fillRect/>
          </a:stretch>
        </p:blipFill>
        <p:spPr>
          <a:xfrm>
            <a:off x="460638" y="1273821"/>
            <a:ext cx="5721644" cy="4470630"/>
          </a:xfrm>
          <a:prstGeom prst="rect">
            <a:avLst/>
          </a:prstGeom>
        </p:spPr>
      </p:pic>
      <p:grpSp>
        <p:nvGrpSpPr>
          <p:cNvPr id="3" name="组合 2">
            <a:extLst>
              <a:ext uri="{FF2B5EF4-FFF2-40B4-BE49-F238E27FC236}">
                <a16:creationId xmlns:a16="http://schemas.microsoft.com/office/drawing/2014/main" id="{B941033A-81D5-5AD3-7EFC-38A2558BA271}"/>
              </a:ext>
            </a:extLst>
          </p:cNvPr>
          <p:cNvGrpSpPr/>
          <p:nvPr/>
        </p:nvGrpSpPr>
        <p:grpSpPr>
          <a:xfrm>
            <a:off x="6533144" y="993761"/>
            <a:ext cx="4755916" cy="4527015"/>
            <a:chOff x="6505642" y="973136"/>
            <a:chExt cx="5099675" cy="4750690"/>
          </a:xfrm>
        </p:grpSpPr>
        <p:pic>
          <p:nvPicPr>
            <p:cNvPr id="6" name="图片 5">
              <a:extLst>
                <a:ext uri="{FF2B5EF4-FFF2-40B4-BE49-F238E27FC236}">
                  <a16:creationId xmlns:a16="http://schemas.microsoft.com/office/drawing/2014/main" id="{C3846DA1-4D3C-D58D-CA30-EB9C35DDA76E}"/>
                </a:ext>
              </a:extLst>
            </p:cNvPr>
            <p:cNvPicPr>
              <a:picLocks noChangeAspect="1"/>
            </p:cNvPicPr>
            <p:nvPr/>
          </p:nvPicPr>
          <p:blipFill>
            <a:blip r:embed="rId3"/>
            <a:stretch>
              <a:fillRect/>
            </a:stretch>
          </p:blipFill>
          <p:spPr>
            <a:xfrm>
              <a:off x="6505642" y="973136"/>
              <a:ext cx="5099675" cy="4750690"/>
            </a:xfrm>
            <a:prstGeom prst="rect">
              <a:avLst/>
            </a:prstGeom>
          </p:spPr>
        </p:pic>
        <p:sp>
          <p:nvSpPr>
            <p:cNvPr id="7" name="矩形 6">
              <a:extLst>
                <a:ext uri="{FF2B5EF4-FFF2-40B4-BE49-F238E27FC236}">
                  <a16:creationId xmlns:a16="http://schemas.microsoft.com/office/drawing/2014/main" id="{A0CC5412-AFFC-C017-C6A9-5572CD4148B6}"/>
                </a:ext>
              </a:extLst>
            </p:cNvPr>
            <p:cNvSpPr/>
            <p:nvPr/>
          </p:nvSpPr>
          <p:spPr>
            <a:xfrm>
              <a:off x="8105847" y="1402539"/>
              <a:ext cx="1512541" cy="313118"/>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1923BD63-A6C2-A7E7-C56F-E785FD0663E2}"/>
                  </a:ext>
                </a:extLst>
              </p:cNvPr>
              <p:cNvSpPr txBox="1"/>
              <p:nvPr/>
            </p:nvSpPr>
            <p:spPr>
              <a:xfrm>
                <a:off x="8025482" y="5745296"/>
                <a:ext cx="24544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𝐻</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e>
                      </m:acc>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2</m:t>
                                  </m:r>
                                </m:sub>
                              </m:sSub>
                            </m:e>
                          </m:acc>
                        </m:e>
                      </m:d>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3</m:t>
                              </m:r>
                            </m:sub>
                          </m:sSub>
                        </m:e>
                      </m:acc>
                      <m:r>
                        <a:rPr lang="en-US" altLang="zh-CN" b="0" i="1" smtClean="0">
                          <a:latin typeface="Cambria Math" panose="02040503050406030204" pitchFamily="18" charset="0"/>
                        </a:rPr>
                        <m:t>||</m:t>
                      </m:r>
                      <m:r>
                        <a:rPr lang="en-US" altLang="zh-CN" b="0" i="1" smtClean="0">
                          <a:latin typeface="Cambria Math" panose="02040503050406030204" pitchFamily="18" charset="0"/>
                        </a:rPr>
                        <m:t>𝛽</m:t>
                      </m:r>
                      <m:r>
                        <a:rPr lang="en-US" altLang="zh-CN" b="0" i="1" smtClean="0">
                          <a:latin typeface="Cambria Math" panose="02040503050406030204" pitchFamily="18" charset="0"/>
                        </a:rPr>
                        <m:t>)</m:t>
                      </m:r>
                    </m:oMath>
                  </m:oMathPara>
                </a14:m>
                <a:endParaRPr lang="zh-CN" altLang="en-US" dirty="0"/>
              </a:p>
            </p:txBody>
          </p:sp>
        </mc:Choice>
        <mc:Fallback xmlns="">
          <p:sp>
            <p:nvSpPr>
              <p:cNvPr id="9" name="文本框 8">
                <a:extLst>
                  <a:ext uri="{FF2B5EF4-FFF2-40B4-BE49-F238E27FC236}">
                    <a16:creationId xmlns:a16="http://schemas.microsoft.com/office/drawing/2014/main" id="{1923BD63-A6C2-A7E7-C56F-E785FD0663E2}"/>
                  </a:ext>
                </a:extLst>
              </p:cNvPr>
              <p:cNvSpPr txBox="1">
                <a:spLocks noRot="1" noChangeAspect="1" noMove="1" noResize="1" noEditPoints="1" noAdjustHandles="1" noChangeArrowheads="1" noChangeShapeType="1" noTextEdit="1"/>
              </p:cNvSpPr>
              <p:nvPr/>
            </p:nvSpPr>
            <p:spPr>
              <a:xfrm>
                <a:off x="8025482" y="5745296"/>
                <a:ext cx="2454443" cy="369332"/>
              </a:xfrm>
              <a:prstGeom prst="rect">
                <a:avLst/>
              </a:prstGeom>
              <a:blipFill>
                <a:blip r:embed="rId4"/>
                <a:stretch>
                  <a:fillRect b="-13115"/>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D1A85874-DEFF-EDD1-41E5-F026D60E89CF}"/>
              </a:ext>
            </a:extLst>
          </p:cNvPr>
          <p:cNvSpPr txBox="1"/>
          <p:nvPr/>
        </p:nvSpPr>
        <p:spPr>
          <a:xfrm>
            <a:off x="289502" y="354571"/>
            <a:ext cx="303195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Presentation Generation</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606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8B276-D4DE-CF07-DF3B-410C22F5C1A3}"/>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08EE5A1F-F144-91AE-4480-796B937F9278}"/>
              </a:ext>
            </a:extLst>
          </p:cNvPr>
          <p:cNvSpPr txBox="1"/>
          <p:nvPr/>
        </p:nvSpPr>
        <p:spPr>
          <a:xfrm>
            <a:off x="509099" y="363770"/>
            <a:ext cx="4363844"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SN Verification and UE Registration</a:t>
            </a:r>
            <a:endParaRPr lang="zh-CN" altLang="en-US" sz="2000" dirty="0">
              <a:latin typeface="Times New Roman" panose="02020603050405020304" pitchFamily="18" charset="0"/>
              <a:cs typeface="Times New Roman" panose="02020603050405020304" pitchFamily="18" charset="0"/>
            </a:endParaRPr>
          </a:p>
        </p:txBody>
      </p:sp>
      <p:grpSp>
        <p:nvGrpSpPr>
          <p:cNvPr id="4" name="组合 3">
            <a:extLst>
              <a:ext uri="{FF2B5EF4-FFF2-40B4-BE49-F238E27FC236}">
                <a16:creationId xmlns:a16="http://schemas.microsoft.com/office/drawing/2014/main" id="{A552AF58-476C-3A8A-B0EF-379C8075D3B5}"/>
              </a:ext>
            </a:extLst>
          </p:cNvPr>
          <p:cNvGrpSpPr/>
          <p:nvPr/>
        </p:nvGrpSpPr>
        <p:grpSpPr>
          <a:xfrm>
            <a:off x="3339217" y="1049361"/>
            <a:ext cx="5513566" cy="4952677"/>
            <a:chOff x="3444804" y="1152490"/>
            <a:chExt cx="4994606" cy="4618198"/>
          </a:xfrm>
        </p:grpSpPr>
        <p:pic>
          <p:nvPicPr>
            <p:cNvPr id="5" name="图片 4">
              <a:extLst>
                <a:ext uri="{FF2B5EF4-FFF2-40B4-BE49-F238E27FC236}">
                  <a16:creationId xmlns:a16="http://schemas.microsoft.com/office/drawing/2014/main" id="{D8B30741-927D-B686-6571-AC519178F31E}"/>
                </a:ext>
              </a:extLst>
            </p:cNvPr>
            <p:cNvPicPr>
              <a:picLocks noChangeAspect="1"/>
            </p:cNvPicPr>
            <p:nvPr/>
          </p:nvPicPr>
          <p:blipFill>
            <a:blip r:embed="rId2"/>
            <a:stretch>
              <a:fillRect/>
            </a:stretch>
          </p:blipFill>
          <p:spPr>
            <a:xfrm>
              <a:off x="3496486" y="1152490"/>
              <a:ext cx="4942924" cy="2132131"/>
            </a:xfrm>
            <a:prstGeom prst="rect">
              <a:avLst/>
            </a:prstGeom>
          </p:spPr>
        </p:pic>
        <p:pic>
          <p:nvPicPr>
            <p:cNvPr id="7" name="图片 6">
              <a:extLst>
                <a:ext uri="{FF2B5EF4-FFF2-40B4-BE49-F238E27FC236}">
                  <a16:creationId xmlns:a16="http://schemas.microsoft.com/office/drawing/2014/main" id="{A311A1D3-2D6C-888E-04D4-2F7C0C257D5B}"/>
                </a:ext>
              </a:extLst>
            </p:cNvPr>
            <p:cNvPicPr>
              <a:picLocks noChangeAspect="1"/>
            </p:cNvPicPr>
            <p:nvPr/>
          </p:nvPicPr>
          <p:blipFill>
            <a:blip r:embed="rId3"/>
            <a:srcRect t="49096"/>
            <a:stretch/>
          </p:blipFill>
          <p:spPr>
            <a:xfrm>
              <a:off x="3444804" y="3229620"/>
              <a:ext cx="4891242" cy="2541068"/>
            </a:xfrm>
            <a:prstGeom prst="rect">
              <a:avLst/>
            </a:prstGeom>
          </p:spPr>
        </p:pic>
      </p:grpSp>
    </p:spTree>
    <p:extLst>
      <p:ext uri="{BB962C8B-B14F-4D97-AF65-F5344CB8AC3E}">
        <p14:creationId xmlns:p14="http://schemas.microsoft.com/office/powerpoint/2010/main" val="31692264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9A3C9-6900-702F-C032-7BF1D64B71F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F5B328A0-3D6A-E3B2-C395-7AF47CA9BE08}"/>
              </a:ext>
            </a:extLst>
          </p:cNvPr>
          <p:cNvPicPr>
            <a:picLocks noChangeAspect="1"/>
          </p:cNvPicPr>
          <p:nvPr/>
        </p:nvPicPr>
        <p:blipFill>
          <a:blip r:embed="rId2"/>
          <a:stretch>
            <a:fillRect/>
          </a:stretch>
        </p:blipFill>
        <p:spPr>
          <a:xfrm>
            <a:off x="633705" y="735644"/>
            <a:ext cx="5194793" cy="5005160"/>
          </a:xfrm>
          <a:prstGeom prst="rect">
            <a:avLst/>
          </a:prstGeom>
        </p:spPr>
      </p:pic>
      <p:pic>
        <p:nvPicPr>
          <p:cNvPr id="7" name="图片 6">
            <a:extLst>
              <a:ext uri="{FF2B5EF4-FFF2-40B4-BE49-F238E27FC236}">
                <a16:creationId xmlns:a16="http://schemas.microsoft.com/office/drawing/2014/main" id="{7F2F4270-4EB5-F11C-D414-11EC753A58A5}"/>
              </a:ext>
            </a:extLst>
          </p:cNvPr>
          <p:cNvPicPr>
            <a:picLocks noChangeAspect="1"/>
          </p:cNvPicPr>
          <p:nvPr/>
        </p:nvPicPr>
        <p:blipFill>
          <a:blip r:embed="rId3"/>
          <a:stretch>
            <a:fillRect/>
          </a:stretch>
        </p:blipFill>
        <p:spPr>
          <a:xfrm>
            <a:off x="6295381" y="797521"/>
            <a:ext cx="5448544" cy="1719660"/>
          </a:xfrm>
          <a:prstGeom prst="rect">
            <a:avLst/>
          </a:prstGeom>
        </p:spPr>
      </p:pic>
      <p:pic>
        <p:nvPicPr>
          <p:cNvPr id="9" name="图片 8">
            <a:extLst>
              <a:ext uri="{FF2B5EF4-FFF2-40B4-BE49-F238E27FC236}">
                <a16:creationId xmlns:a16="http://schemas.microsoft.com/office/drawing/2014/main" id="{FAFDE787-0A5D-E344-EA1D-84553BE4534E}"/>
              </a:ext>
            </a:extLst>
          </p:cNvPr>
          <p:cNvPicPr>
            <a:picLocks noChangeAspect="1"/>
          </p:cNvPicPr>
          <p:nvPr/>
        </p:nvPicPr>
        <p:blipFill>
          <a:blip r:embed="rId4"/>
          <a:stretch>
            <a:fillRect/>
          </a:stretch>
        </p:blipFill>
        <p:spPr>
          <a:xfrm>
            <a:off x="6295381" y="2517181"/>
            <a:ext cx="5448544" cy="2741811"/>
          </a:xfrm>
          <a:prstGeom prst="rect">
            <a:avLst/>
          </a:prstGeom>
        </p:spPr>
      </p:pic>
    </p:spTree>
    <p:extLst>
      <p:ext uri="{BB962C8B-B14F-4D97-AF65-F5344CB8AC3E}">
        <p14:creationId xmlns:p14="http://schemas.microsoft.com/office/powerpoint/2010/main" val="2201003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9F8FF-18BF-ACDF-E996-8095E32951A0}"/>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6CAC3650-68F3-16F5-34F6-3456D8F87107}"/>
              </a:ext>
            </a:extLst>
          </p:cNvPr>
          <p:cNvPicPr>
            <a:picLocks noChangeAspect="1"/>
          </p:cNvPicPr>
          <p:nvPr/>
        </p:nvPicPr>
        <p:blipFill>
          <a:blip r:embed="rId2"/>
          <a:stretch>
            <a:fillRect/>
          </a:stretch>
        </p:blipFill>
        <p:spPr>
          <a:xfrm>
            <a:off x="2513835" y="2052352"/>
            <a:ext cx="7853949" cy="2753295"/>
          </a:xfrm>
          <a:prstGeom prst="rect">
            <a:avLst/>
          </a:prstGeom>
        </p:spPr>
      </p:pic>
      <p:sp>
        <p:nvSpPr>
          <p:cNvPr id="2" name="文本框 1">
            <a:extLst>
              <a:ext uri="{FF2B5EF4-FFF2-40B4-BE49-F238E27FC236}">
                <a16:creationId xmlns:a16="http://schemas.microsoft.com/office/drawing/2014/main" id="{6A28702B-19D1-0EDC-C39E-38E4097C006F}"/>
              </a:ext>
            </a:extLst>
          </p:cNvPr>
          <p:cNvSpPr txBox="1"/>
          <p:nvPr/>
        </p:nvSpPr>
        <p:spPr>
          <a:xfrm>
            <a:off x="467513" y="454726"/>
            <a:ext cx="252319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Evaluation</a:t>
            </a:r>
            <a:r>
              <a:rPr lang="en-US" altLang="zh-CN" dirty="0"/>
              <a:t> </a:t>
            </a:r>
            <a:endParaRPr lang="zh-CN" altLang="en-US" dirty="0"/>
          </a:p>
        </p:txBody>
      </p:sp>
    </p:spTree>
    <p:extLst>
      <p:ext uri="{BB962C8B-B14F-4D97-AF65-F5344CB8AC3E}">
        <p14:creationId xmlns:p14="http://schemas.microsoft.com/office/powerpoint/2010/main" val="1936723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F7612-A45A-9D9F-77D8-B53AEF4D7256}"/>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2151D97F-6B8D-5DA3-ADFA-259FA3AEC60D}"/>
              </a:ext>
            </a:extLst>
          </p:cNvPr>
          <p:cNvPicPr>
            <a:picLocks noChangeAspect="1"/>
          </p:cNvPicPr>
          <p:nvPr/>
        </p:nvPicPr>
        <p:blipFill>
          <a:blip r:embed="rId3"/>
          <a:stretch>
            <a:fillRect/>
          </a:stretch>
        </p:blipFill>
        <p:spPr>
          <a:xfrm>
            <a:off x="327211" y="1078903"/>
            <a:ext cx="5706714" cy="1862772"/>
          </a:xfrm>
          <a:prstGeom prst="rect">
            <a:avLst/>
          </a:prstGeom>
        </p:spPr>
      </p:pic>
      <p:sp>
        <p:nvSpPr>
          <p:cNvPr id="4" name="文本框 3">
            <a:extLst>
              <a:ext uri="{FF2B5EF4-FFF2-40B4-BE49-F238E27FC236}">
                <a16:creationId xmlns:a16="http://schemas.microsoft.com/office/drawing/2014/main" id="{D2F7C361-FA7A-E3E5-848D-D0517CA468E1}"/>
              </a:ext>
            </a:extLst>
          </p:cNvPr>
          <p:cNvSpPr txBox="1"/>
          <p:nvPr/>
        </p:nvSpPr>
        <p:spPr>
          <a:xfrm>
            <a:off x="2779060" y="2587732"/>
            <a:ext cx="3675528" cy="707886"/>
          </a:xfrm>
          <a:prstGeom prst="rect">
            <a:avLst/>
          </a:prstGeom>
          <a:noFill/>
        </p:spPr>
        <p:txBody>
          <a:bodyPr wrap="square" rtlCol="0">
            <a:spAutoFit/>
          </a:bodyPr>
          <a:lstStyle/>
          <a:p>
            <a:pPr algn="ct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运营商</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(mobile network operators, MNO)</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6E10F69A-74FB-5FDE-91FA-8A6A2C8CE193}"/>
              </a:ext>
            </a:extLst>
          </p:cNvPr>
          <p:cNvSpPr txBox="1"/>
          <p:nvPr/>
        </p:nvSpPr>
        <p:spPr>
          <a:xfrm>
            <a:off x="5948082" y="964329"/>
            <a:ext cx="5822577" cy="1701748"/>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用户设备</a:t>
            </a:r>
            <a:r>
              <a:rPr lang="en-US" altLang="zh-CN" dirty="0">
                <a:latin typeface="Times New Roman" panose="02020603050405020304" pitchFamily="18" charset="0"/>
                <a:ea typeface="宋体" panose="02010600030101010101" pitchFamily="2" charset="-122"/>
                <a:cs typeface="Times New Roman" panose="02020603050405020304" pitchFamily="18" charset="0"/>
              </a:rPr>
              <a:t>(User Equipment, UE)</a:t>
            </a:r>
            <a:r>
              <a:rPr lang="zh-CN" altLang="en-US" dirty="0">
                <a:latin typeface="Times New Roman" panose="02020603050405020304" pitchFamily="18" charset="0"/>
                <a:ea typeface="宋体" panose="02010600030101010101" pitchFamily="2" charset="-122"/>
                <a:cs typeface="Times New Roman" panose="02020603050405020304" pitchFamily="18" charset="0"/>
              </a:rPr>
              <a:t>：移动通信终端</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归属网络</a:t>
            </a:r>
            <a:r>
              <a:rPr lang="en-US" altLang="zh-CN" dirty="0">
                <a:latin typeface="Times New Roman" panose="02020603050405020304" pitchFamily="18" charset="0"/>
                <a:ea typeface="宋体" panose="02010600030101010101" pitchFamily="2" charset="-122"/>
                <a:cs typeface="Times New Roman" panose="02020603050405020304" pitchFamily="18" charset="0"/>
              </a:rPr>
              <a:t>(Home Network,</a:t>
            </a:r>
            <a:r>
              <a:rPr lang="zh-CN" altLang="en-US"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rPr>
              <a:t>HN)</a:t>
            </a:r>
            <a:r>
              <a:rPr lang="zh-CN" altLang="en-US" dirty="0">
                <a:latin typeface="Times New Roman" panose="02020603050405020304" pitchFamily="18" charset="0"/>
                <a:ea typeface="宋体" panose="02010600030101010101" pitchFamily="2" charset="-122"/>
                <a:cs typeface="Times New Roman" panose="02020603050405020304" pitchFamily="18" charset="0"/>
              </a:rPr>
              <a:t>：用户信息管理</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拜访</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服务网络</a:t>
            </a:r>
            <a:r>
              <a:rPr lang="en-US" altLang="zh-CN" dirty="0">
                <a:latin typeface="Times New Roman" panose="02020603050405020304" pitchFamily="18" charset="0"/>
                <a:ea typeface="宋体" panose="02010600030101010101" pitchFamily="2" charset="-122"/>
                <a:cs typeface="Times New Roman" panose="02020603050405020304" pitchFamily="18" charset="0"/>
              </a:rPr>
              <a:t>(Serving Network, SN)</a:t>
            </a:r>
            <a:r>
              <a:rPr lang="zh-CN" altLang="en-US" dirty="0">
                <a:latin typeface="Times New Roman" panose="02020603050405020304" pitchFamily="18" charset="0"/>
                <a:ea typeface="宋体" panose="02010600030101010101" pitchFamily="2" charset="-122"/>
                <a:cs typeface="Times New Roman" panose="02020603050405020304" pitchFamily="18" charset="0"/>
              </a:rPr>
              <a:t>：直接为用户提供接入服务</a:t>
            </a:r>
          </a:p>
        </p:txBody>
      </p:sp>
      <p:pic>
        <p:nvPicPr>
          <p:cNvPr id="7" name="图片 6">
            <a:extLst>
              <a:ext uri="{FF2B5EF4-FFF2-40B4-BE49-F238E27FC236}">
                <a16:creationId xmlns:a16="http://schemas.microsoft.com/office/drawing/2014/main" id="{601279CD-8A04-829E-CE1D-EA058DA808B4}"/>
              </a:ext>
            </a:extLst>
          </p:cNvPr>
          <p:cNvPicPr>
            <a:picLocks noChangeAspect="1"/>
          </p:cNvPicPr>
          <p:nvPr/>
        </p:nvPicPr>
        <p:blipFill>
          <a:blip r:embed="rId4"/>
          <a:stretch>
            <a:fillRect/>
          </a:stretch>
        </p:blipFill>
        <p:spPr>
          <a:xfrm>
            <a:off x="460008" y="3346431"/>
            <a:ext cx="5488074" cy="2736264"/>
          </a:xfrm>
          <a:prstGeom prst="rect">
            <a:avLst/>
          </a:prstGeom>
        </p:spPr>
      </p:pic>
      <p:pic>
        <p:nvPicPr>
          <p:cNvPr id="9" name="图片 8">
            <a:extLst>
              <a:ext uri="{FF2B5EF4-FFF2-40B4-BE49-F238E27FC236}">
                <a16:creationId xmlns:a16="http://schemas.microsoft.com/office/drawing/2014/main" id="{2852BEC0-CAAE-A915-035F-4292B4136930}"/>
              </a:ext>
            </a:extLst>
          </p:cNvPr>
          <p:cNvPicPr>
            <a:picLocks noChangeAspect="1"/>
          </p:cNvPicPr>
          <p:nvPr/>
        </p:nvPicPr>
        <p:blipFill>
          <a:blip r:embed="rId5"/>
          <a:stretch>
            <a:fillRect/>
          </a:stretch>
        </p:blipFill>
        <p:spPr>
          <a:xfrm>
            <a:off x="6243920" y="3346431"/>
            <a:ext cx="5285561" cy="2715384"/>
          </a:xfrm>
          <a:prstGeom prst="rect">
            <a:avLst/>
          </a:prstGeom>
        </p:spPr>
      </p:pic>
      <p:sp>
        <p:nvSpPr>
          <p:cNvPr id="10" name="文本框 9">
            <a:extLst>
              <a:ext uri="{FF2B5EF4-FFF2-40B4-BE49-F238E27FC236}">
                <a16:creationId xmlns:a16="http://schemas.microsoft.com/office/drawing/2014/main" id="{C1770A7D-16EB-5AE8-028A-F13BC0066B37}"/>
              </a:ext>
            </a:extLst>
          </p:cNvPr>
          <p:cNvSpPr txBox="1"/>
          <p:nvPr/>
        </p:nvSpPr>
        <p:spPr>
          <a:xfrm>
            <a:off x="327211" y="295835"/>
            <a:ext cx="2608729"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5G Background</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7792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A8267-BD17-D852-76F5-8F142ADCA6D6}"/>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F5668EA0-44D3-CF45-4F07-BDE13865F721}"/>
              </a:ext>
            </a:extLst>
          </p:cNvPr>
          <p:cNvPicPr>
            <a:picLocks noChangeAspect="1"/>
          </p:cNvPicPr>
          <p:nvPr/>
        </p:nvPicPr>
        <p:blipFill>
          <a:blip r:embed="rId2"/>
          <a:stretch>
            <a:fillRect/>
          </a:stretch>
        </p:blipFill>
        <p:spPr>
          <a:xfrm>
            <a:off x="436677" y="678015"/>
            <a:ext cx="7126030" cy="5998198"/>
          </a:xfrm>
          <a:prstGeom prst="rect">
            <a:avLst/>
          </a:prstGeom>
        </p:spPr>
      </p:pic>
      <p:sp>
        <p:nvSpPr>
          <p:cNvPr id="4" name="文本框 3">
            <a:extLst>
              <a:ext uri="{FF2B5EF4-FFF2-40B4-BE49-F238E27FC236}">
                <a16:creationId xmlns:a16="http://schemas.microsoft.com/office/drawing/2014/main" id="{39F788C9-CB8C-C5FF-7E57-2BAE92773305}"/>
              </a:ext>
            </a:extLst>
          </p:cNvPr>
          <p:cNvSpPr txBox="1"/>
          <p:nvPr/>
        </p:nvSpPr>
        <p:spPr>
          <a:xfrm>
            <a:off x="286870" y="277905"/>
            <a:ext cx="6842700"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5G AKA</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Authentication and Key Agreement</a:t>
            </a:r>
            <a:r>
              <a:rPr lang="zh-CN" altLang="en-US" sz="2000" dirty="0">
                <a:latin typeface="Times New Roman" panose="02020603050405020304" pitchFamily="18" charset="0"/>
                <a:cs typeface="Times New Roman" panose="02020603050405020304" pitchFamily="18" charset="0"/>
              </a:rPr>
              <a:t>）</a:t>
            </a:r>
          </a:p>
        </p:txBody>
      </p:sp>
      <p:sp>
        <p:nvSpPr>
          <p:cNvPr id="5" name="文本框 4">
            <a:extLst>
              <a:ext uri="{FF2B5EF4-FFF2-40B4-BE49-F238E27FC236}">
                <a16:creationId xmlns:a16="http://schemas.microsoft.com/office/drawing/2014/main" id="{267AB16A-EAEC-9403-58CE-6F01D3E99905}"/>
              </a:ext>
            </a:extLst>
          </p:cNvPr>
          <p:cNvSpPr txBox="1"/>
          <p:nvPr/>
        </p:nvSpPr>
        <p:spPr>
          <a:xfrm>
            <a:off x="5898912" y="3543854"/>
            <a:ext cx="6161013" cy="1712135"/>
          </a:xfrm>
          <a:prstGeom prst="rect">
            <a:avLst/>
          </a:prstGeom>
          <a:noFill/>
        </p:spPr>
        <p:txBody>
          <a:bodyPr wrap="square" rtlCol="0">
            <a:spAutoFit/>
          </a:bodyPr>
          <a:lstStyle/>
          <a:p>
            <a:pPr>
              <a:lnSpc>
                <a:spcPct val="150000"/>
              </a:lnSpc>
            </a:pPr>
            <a:r>
              <a:rPr lang="zh-CN" altLang="en-US" dirty="0">
                <a:solidFill>
                  <a:srgbClr val="262626"/>
                </a:solidFill>
                <a:latin typeface="Times New Roman" panose="02020603050405020304" pitchFamily="18" charset="0"/>
                <a:ea typeface="宋体" panose="02010600030101010101" pitchFamily="2" charset="-122"/>
                <a:cs typeface="Times New Roman" panose="02020603050405020304" pitchFamily="18" charset="0"/>
              </a:rPr>
              <a:t>用</a:t>
            </a:r>
            <a:r>
              <a:rPr lang="zh-CN" altLang="en-US" sz="1800" b="0" i="0" dirty="0">
                <a:solidFill>
                  <a:srgbClr val="262626"/>
                </a:solidFill>
                <a:effectLst/>
                <a:latin typeface="Times New Roman" panose="02020603050405020304" pitchFamily="18" charset="0"/>
                <a:ea typeface="宋体" panose="02010600030101010101" pitchFamily="2" charset="-122"/>
                <a:cs typeface="Times New Roman" panose="02020603050405020304" pitchFamily="18" charset="0"/>
              </a:rPr>
              <a:t>户永久标识符（</a:t>
            </a:r>
            <a:r>
              <a:rPr lang="en-US" altLang="zh-CN" sz="1800" b="0" i="0" dirty="0">
                <a:solidFill>
                  <a:srgbClr val="262626"/>
                </a:solidFill>
                <a:effectLst/>
                <a:latin typeface="Times New Roman" panose="02020603050405020304" pitchFamily="18" charset="0"/>
                <a:ea typeface="宋体" panose="02010600030101010101" pitchFamily="2" charset="-122"/>
                <a:cs typeface="Times New Roman" panose="02020603050405020304" pitchFamily="18" charset="0"/>
              </a:rPr>
              <a:t>Subscription Permanent Identifier, SUPI</a:t>
            </a:r>
            <a:r>
              <a:rPr lang="zh-CN" altLang="en-US" sz="1800" b="0" i="0" dirty="0">
                <a:solidFill>
                  <a:srgbClr val="262626"/>
                </a:solidFill>
                <a:effectLst/>
                <a:latin typeface="Times New Roman" panose="02020603050405020304" pitchFamily="18" charset="0"/>
                <a:ea typeface="宋体" panose="02010600030101010101" pitchFamily="2" charset="-122"/>
                <a:cs typeface="Times New Roman" panose="02020603050405020304" pitchFamily="18" charset="0"/>
              </a:rPr>
              <a:t>）</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zh-CN" altLang="en-US" dirty="0">
                <a:solidFill>
                  <a:srgbClr val="262626"/>
                </a:solidFill>
                <a:latin typeface="Times New Roman" panose="02020603050405020304" pitchFamily="18" charset="0"/>
                <a:ea typeface="宋体" panose="02010600030101010101" pitchFamily="2" charset="-122"/>
                <a:cs typeface="Times New Roman" panose="02020603050405020304" pitchFamily="18" charset="0"/>
              </a:rPr>
              <a:t>用户临时标识符</a:t>
            </a:r>
            <a:r>
              <a:rPr lang="zh-CN" altLang="en-US"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rPr>
              <a:t>Globally Unique Temporary </a:t>
            </a:r>
            <a:r>
              <a:rPr lang="en-US" altLang="zh-CN" sz="1800" b="0" i="0" dirty="0">
                <a:solidFill>
                  <a:srgbClr val="262626"/>
                </a:solidFill>
                <a:effectLst/>
                <a:latin typeface="Times New Roman" panose="02020603050405020304" pitchFamily="18" charset="0"/>
                <a:ea typeface="宋体" panose="02010600030101010101" pitchFamily="2" charset="-122"/>
                <a:cs typeface="Times New Roman" panose="02020603050405020304" pitchFamily="18" charset="0"/>
              </a:rPr>
              <a:t>Identifier</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GUTI</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br>
              <a:rPr lang="zh-CN" altLang="en-US" dirty="0"/>
            </a:br>
            <a:endParaRPr lang="zh-CN" altLang="en-US" dirty="0"/>
          </a:p>
        </p:txBody>
      </p:sp>
    </p:spTree>
    <p:extLst>
      <p:ext uri="{BB962C8B-B14F-4D97-AF65-F5344CB8AC3E}">
        <p14:creationId xmlns:p14="http://schemas.microsoft.com/office/powerpoint/2010/main" val="782059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026DA-A2ED-DEA0-03FD-7EBDE7626E9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103EE90-C591-E96C-D476-B634E84D567D}"/>
              </a:ext>
            </a:extLst>
          </p:cNvPr>
          <p:cNvPicPr>
            <a:picLocks noChangeAspect="1"/>
          </p:cNvPicPr>
          <p:nvPr/>
        </p:nvPicPr>
        <p:blipFill>
          <a:blip r:embed="rId2"/>
          <a:stretch>
            <a:fillRect/>
          </a:stretch>
        </p:blipFill>
        <p:spPr>
          <a:xfrm>
            <a:off x="1909549" y="814765"/>
            <a:ext cx="8372901" cy="5228470"/>
          </a:xfrm>
          <a:prstGeom prst="rect">
            <a:avLst/>
          </a:prstGeom>
        </p:spPr>
      </p:pic>
      <p:sp>
        <p:nvSpPr>
          <p:cNvPr id="6" name="文本框 5">
            <a:extLst>
              <a:ext uri="{FF2B5EF4-FFF2-40B4-BE49-F238E27FC236}">
                <a16:creationId xmlns:a16="http://schemas.microsoft.com/office/drawing/2014/main" id="{8E45F7A2-B85F-4326-B3CC-F4E5E314920A}"/>
              </a:ext>
            </a:extLst>
          </p:cNvPr>
          <p:cNvSpPr txBox="1"/>
          <p:nvPr/>
        </p:nvSpPr>
        <p:spPr>
          <a:xfrm>
            <a:off x="268941" y="286871"/>
            <a:ext cx="2837330"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Mobile Tracking</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6359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270FA-E82D-0BB7-32E4-263CA84A6BF2}"/>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B01C92C3-7D4A-FF7C-A5A1-4FE8B177C25A}"/>
              </a:ext>
            </a:extLst>
          </p:cNvPr>
          <p:cNvPicPr>
            <a:picLocks noChangeAspect="1"/>
          </p:cNvPicPr>
          <p:nvPr/>
        </p:nvPicPr>
        <p:blipFill>
          <a:blip r:embed="rId3"/>
          <a:stretch>
            <a:fillRect/>
          </a:stretch>
        </p:blipFill>
        <p:spPr>
          <a:xfrm>
            <a:off x="3280527" y="784474"/>
            <a:ext cx="5417011" cy="5728507"/>
          </a:xfrm>
          <a:prstGeom prst="rect">
            <a:avLst/>
          </a:prstGeom>
        </p:spPr>
      </p:pic>
      <p:sp>
        <p:nvSpPr>
          <p:cNvPr id="4" name="文本框 3">
            <a:extLst>
              <a:ext uri="{FF2B5EF4-FFF2-40B4-BE49-F238E27FC236}">
                <a16:creationId xmlns:a16="http://schemas.microsoft.com/office/drawing/2014/main" id="{2A78582B-BE2E-D051-ECDD-D6D39B9EAE10}"/>
              </a:ext>
            </a:extLst>
          </p:cNvPr>
          <p:cNvSpPr txBox="1"/>
          <p:nvPr/>
        </p:nvSpPr>
        <p:spPr>
          <a:xfrm>
            <a:off x="268941" y="286871"/>
            <a:ext cx="2837330"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Abstract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6503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6638C7-35CA-46A3-6E90-AD29CE7B0EDA}"/>
            </a:ext>
          </a:extLst>
        </p:cNvPr>
        <p:cNvGrpSpPr/>
        <p:nvPr/>
      </p:nvGrpSpPr>
      <p:grpSpPr>
        <a:xfrm>
          <a:off x="0" y="0"/>
          <a:ext cx="0" cy="0"/>
          <a:chOff x="0" y="0"/>
          <a:chExt cx="0" cy="0"/>
        </a:xfrm>
      </p:grpSpPr>
      <p:pic>
        <p:nvPicPr>
          <p:cNvPr id="6" name="图片 5">
            <a:extLst>
              <a:ext uri="{FF2B5EF4-FFF2-40B4-BE49-F238E27FC236}">
                <a16:creationId xmlns:a16="http://schemas.microsoft.com/office/drawing/2014/main" id="{86CB3A9E-131B-6C95-02DB-05A988D83273}"/>
              </a:ext>
            </a:extLst>
          </p:cNvPr>
          <p:cNvPicPr>
            <a:picLocks noChangeAspect="1"/>
          </p:cNvPicPr>
          <p:nvPr/>
        </p:nvPicPr>
        <p:blipFill>
          <a:blip r:embed="rId3"/>
          <a:stretch>
            <a:fillRect/>
          </a:stretch>
        </p:blipFill>
        <p:spPr>
          <a:xfrm>
            <a:off x="783771" y="1035897"/>
            <a:ext cx="5156263" cy="5258080"/>
          </a:xfrm>
          <a:prstGeom prst="rect">
            <a:avLst/>
          </a:prstGeom>
        </p:spPr>
      </p:pic>
      <p:pic>
        <p:nvPicPr>
          <p:cNvPr id="8" name="图片 7">
            <a:extLst>
              <a:ext uri="{FF2B5EF4-FFF2-40B4-BE49-F238E27FC236}">
                <a16:creationId xmlns:a16="http://schemas.microsoft.com/office/drawing/2014/main" id="{4856BA6C-633E-4167-1D2B-F5C6576D9E50}"/>
              </a:ext>
            </a:extLst>
          </p:cNvPr>
          <p:cNvPicPr>
            <a:picLocks noChangeAspect="1"/>
          </p:cNvPicPr>
          <p:nvPr/>
        </p:nvPicPr>
        <p:blipFill>
          <a:blip r:embed="rId4"/>
          <a:stretch>
            <a:fillRect/>
          </a:stretch>
        </p:blipFill>
        <p:spPr>
          <a:xfrm>
            <a:off x="6196965" y="1035897"/>
            <a:ext cx="5037092" cy="5340354"/>
          </a:xfrm>
          <a:prstGeom prst="rect">
            <a:avLst/>
          </a:prstGeom>
        </p:spPr>
      </p:pic>
      <p:sp>
        <p:nvSpPr>
          <p:cNvPr id="2" name="文本框 1">
            <a:extLst>
              <a:ext uri="{FF2B5EF4-FFF2-40B4-BE49-F238E27FC236}">
                <a16:creationId xmlns:a16="http://schemas.microsoft.com/office/drawing/2014/main" id="{829BEB9F-1DCB-2A5B-9CDD-BDE9709FD94E}"/>
              </a:ext>
            </a:extLst>
          </p:cNvPr>
          <p:cNvSpPr txBox="1"/>
          <p:nvPr/>
        </p:nvSpPr>
        <p:spPr>
          <a:xfrm>
            <a:off x="268941" y="286871"/>
            <a:ext cx="2837330"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Contribution</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5207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DEDBF9-C777-ECB9-92EA-B8799CAE954A}"/>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411F775A-7E24-ED60-ACB9-7F6866CB48A6}"/>
              </a:ext>
            </a:extLst>
          </p:cNvPr>
          <p:cNvSpPr txBox="1"/>
          <p:nvPr/>
        </p:nvSpPr>
        <p:spPr>
          <a:xfrm>
            <a:off x="268941" y="286871"/>
            <a:ext cx="2837330"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Preliminary</a:t>
            </a:r>
            <a:endParaRPr lang="zh-CN" altLang="en-US" sz="20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23AD246B-6497-DB5C-6AE7-E65B1AFDB890}"/>
              </a:ext>
            </a:extLst>
          </p:cNvPr>
          <p:cNvPicPr>
            <a:picLocks noChangeAspect="1"/>
          </p:cNvPicPr>
          <p:nvPr/>
        </p:nvPicPr>
        <p:blipFill>
          <a:blip r:embed="rId2"/>
          <a:stretch>
            <a:fillRect/>
          </a:stretch>
        </p:blipFill>
        <p:spPr>
          <a:xfrm>
            <a:off x="711392" y="1058779"/>
            <a:ext cx="5153143" cy="4559664"/>
          </a:xfrm>
          <a:prstGeom prst="rect">
            <a:avLst/>
          </a:prstGeom>
        </p:spPr>
      </p:pic>
      <p:pic>
        <p:nvPicPr>
          <p:cNvPr id="8" name="图片 7">
            <a:extLst>
              <a:ext uri="{FF2B5EF4-FFF2-40B4-BE49-F238E27FC236}">
                <a16:creationId xmlns:a16="http://schemas.microsoft.com/office/drawing/2014/main" id="{DC7D882B-8216-AF5E-C13C-FA42390C263E}"/>
              </a:ext>
            </a:extLst>
          </p:cNvPr>
          <p:cNvPicPr>
            <a:picLocks noChangeAspect="1"/>
          </p:cNvPicPr>
          <p:nvPr/>
        </p:nvPicPr>
        <p:blipFill>
          <a:blip r:embed="rId3"/>
          <a:stretch>
            <a:fillRect/>
          </a:stretch>
        </p:blipFill>
        <p:spPr>
          <a:xfrm>
            <a:off x="6096000" y="1250913"/>
            <a:ext cx="5530623" cy="4367530"/>
          </a:xfrm>
          <a:prstGeom prst="rect">
            <a:avLst/>
          </a:prstGeom>
        </p:spPr>
      </p:pic>
    </p:spTree>
    <p:extLst>
      <p:ext uri="{BB962C8B-B14F-4D97-AF65-F5344CB8AC3E}">
        <p14:creationId xmlns:p14="http://schemas.microsoft.com/office/powerpoint/2010/main" val="17955460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3448CB-1AB7-76A1-9546-E45CBB43C61A}"/>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C359C89F-B983-9933-889E-99F9E328ABFE}"/>
              </a:ext>
            </a:extLst>
          </p:cNvPr>
          <p:cNvSpPr txBox="1"/>
          <p:nvPr/>
        </p:nvSpPr>
        <p:spPr>
          <a:xfrm>
            <a:off x="488137" y="426262"/>
            <a:ext cx="7652086"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Zero-Knowledge Proofs for </a:t>
            </a:r>
            <a:r>
              <a:rPr lang="en-US" altLang="zh-CN" sz="2000" b="1" dirty="0" err="1">
                <a:latin typeface="Times New Roman" panose="02020603050405020304" pitchFamily="18" charset="0"/>
                <a:cs typeface="Times New Roman" panose="02020603050405020304" pitchFamily="18" charset="0"/>
              </a:rPr>
              <a:t>Boneh-Boyen</a:t>
            </a:r>
            <a:r>
              <a:rPr lang="en-US" altLang="zh-CN" sz="2000" b="1" dirty="0">
                <a:latin typeface="Times New Roman" panose="02020603050405020304" pitchFamily="18" charset="0"/>
                <a:cs typeface="Times New Roman" panose="02020603050405020304" pitchFamily="18" charset="0"/>
              </a:rPr>
              <a:t> Signatures</a:t>
            </a:r>
            <a:endParaRPr lang="zh-CN" altLang="en-US" sz="20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147513AB-7EA0-3C6A-A138-E949523945C9}"/>
                  </a:ext>
                </a:extLst>
              </p:cNvPr>
              <p:cNvSpPr txBox="1"/>
              <p:nvPr/>
            </p:nvSpPr>
            <p:spPr>
              <a:xfrm>
                <a:off x="605015" y="984262"/>
                <a:ext cx="11426563" cy="74655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Camenisch et al. propose proving knowledge of a weak </a:t>
                </a:r>
                <a:r>
                  <a:rPr lang="en-US" altLang="zh-CN" dirty="0" err="1">
                    <a:latin typeface="Times New Roman" panose="02020603050405020304" pitchFamily="18" charset="0"/>
                    <a:cs typeface="Times New Roman" panose="02020603050405020304" pitchFamily="18" charset="0"/>
                  </a:rPr>
                  <a:t>Boneh-Boyen</a:t>
                </a:r>
                <a:r>
                  <a:rPr lang="en-US" altLang="zh-CN" dirty="0">
                    <a:latin typeface="Times New Roman" panose="02020603050405020304" pitchFamily="18" charset="0"/>
                    <a:cs typeface="Times New Roman" panose="02020603050405020304" pitchFamily="18" charset="0"/>
                  </a:rPr>
                  <a:t> signature </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𝜎</m:t>
                    </m:r>
                    <m:r>
                      <a:rPr lang="en-US" altLang="zh-CN" i="1" dirty="0" smtClean="0">
                        <a:latin typeface="Cambria Math" panose="02040503050406030204" pitchFamily="18" charset="0"/>
                        <a:cs typeface="Times New Roman" panose="02020603050405020304" pitchFamily="18" charset="0"/>
                      </a:rPr>
                      <m:t> </m:t>
                    </m:r>
                  </m:oMath>
                </a14:m>
                <a:r>
                  <a:rPr lang="en-US" altLang="zh-CN" dirty="0">
                    <a:latin typeface="Times New Roman" panose="02020603050405020304" pitchFamily="18" charset="0"/>
                    <a:cs typeface="Times New Roman" panose="02020603050405020304" pitchFamily="18" charset="0"/>
                  </a:rPr>
                  <a:t>on </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𝑚</m:t>
                    </m:r>
                  </m:oMath>
                </a14:m>
                <a:r>
                  <a:rPr lang="en-US" altLang="zh-CN" dirty="0">
                    <a:latin typeface="Times New Roman" panose="02020603050405020304" pitchFamily="18" charset="0"/>
                    <a:cs typeface="Times New Roman" panose="02020603050405020304" pitchFamily="18" charset="0"/>
                  </a:rPr>
                  <a:t> under key </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𝑋</m:t>
                    </m:r>
                    <m:r>
                      <a:rPr lang="en-US" altLang="zh-CN" i="1" dirty="0" smtClean="0">
                        <a:latin typeface="Cambria Math" panose="02040503050406030204" pitchFamily="18" charset="0"/>
                        <a:cs typeface="Times New Roman" panose="02020603050405020304" pitchFamily="18" charset="0"/>
                      </a:rPr>
                      <m:t>=</m:t>
                    </m:r>
                    <m:sSubSup>
                      <m:sSubSupPr>
                        <m:ctrlPr>
                          <a:rPr lang="en-US" altLang="zh-CN" i="1" dirty="0" smtClean="0">
                            <a:latin typeface="Cambria Math" panose="02040503050406030204" pitchFamily="18" charset="0"/>
                            <a:cs typeface="Times New Roman" panose="02020603050405020304" pitchFamily="18" charset="0"/>
                          </a:rPr>
                        </m:ctrlPr>
                      </m:sSubSupPr>
                      <m:e>
                        <m:r>
                          <a:rPr lang="en-US" altLang="zh-CN" i="1" dirty="0" smtClean="0">
                            <a:latin typeface="Cambria Math" panose="02040503050406030204" pitchFamily="18" charset="0"/>
                            <a:cs typeface="Times New Roman" panose="02020603050405020304" pitchFamily="18" charset="0"/>
                          </a:rPr>
                          <m:t>𝑔</m:t>
                        </m:r>
                      </m:e>
                      <m:sub>
                        <m:r>
                          <a:rPr lang="en-US" altLang="zh-CN" i="1" dirty="0" smtClean="0">
                            <a:latin typeface="Cambria Math" panose="02040503050406030204" pitchFamily="18" charset="0"/>
                            <a:cs typeface="Times New Roman" panose="02020603050405020304" pitchFamily="18" charset="0"/>
                          </a:rPr>
                          <m:t>2</m:t>
                        </m:r>
                      </m:sub>
                      <m:sup>
                        <m:r>
                          <a:rPr lang="en-US" altLang="zh-CN" i="1" dirty="0" smtClean="0">
                            <a:latin typeface="Cambria Math" panose="02040503050406030204" pitchFamily="18" charset="0"/>
                            <a:cs typeface="Times New Roman" panose="02020603050405020304" pitchFamily="18" charset="0"/>
                          </a:rPr>
                          <m:t>𝑥</m:t>
                        </m:r>
                      </m:sup>
                    </m:sSubSup>
                    <m:r>
                      <a:rPr lang="en-US" altLang="zh-CN" b="0" i="0" dirty="0" smtClean="0">
                        <a:latin typeface="Cambria Math" panose="02040503050406030204" pitchFamily="18" charset="0"/>
                        <a:cs typeface="Times New Roman" panose="02020603050405020304" pitchFamily="18" charset="0"/>
                      </a:rPr>
                      <m:t> </m:t>
                    </m:r>
                  </m:oMath>
                </a14:m>
                <a:r>
                  <a:rPr lang="en-US" altLang="zh-CN" dirty="0">
                    <a:latin typeface="Times New Roman" panose="02020603050405020304" pitchFamily="18" charset="0"/>
                    <a:cs typeface="Times New Roman" panose="02020603050405020304" pitchFamily="18" charset="0"/>
                  </a:rPr>
                  <a:t>by taking a random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𝑟</m:t>
                    </m:r>
                    <m:groupChr>
                      <m:groupChrPr>
                        <m:chr m:val="←"/>
                        <m:vertJc m:val="bot"/>
                        <m:ctrlPr>
                          <a:rPr lang="en-US" altLang="zh-CN" b="0" i="1" smtClean="0">
                            <a:latin typeface="Cambria Math" panose="02040503050406030204" pitchFamily="18" charset="0"/>
                            <a:cs typeface="Times New Roman" panose="02020603050405020304" pitchFamily="18" charset="0"/>
                          </a:rPr>
                        </m:ctrlPr>
                      </m:groupChrPr>
                      <m:e>
                        <m:r>
                          <m:rPr>
                            <m:brk m:alnAt="2"/>
                          </m:rPr>
                          <a:rPr lang="en-US" altLang="zh-CN" b="0" i="1" smtClean="0">
                            <a:latin typeface="Cambria Math" panose="02040503050406030204" pitchFamily="18" charset="0"/>
                            <a:cs typeface="Times New Roman" panose="02020603050405020304" pitchFamily="18" charset="0"/>
                          </a:rPr>
                          <m:t>𝑠</m:t>
                        </m:r>
                      </m:e>
                    </m:groupCh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𝕫</m:t>
                        </m:r>
                      </m:e>
                      <m:sub>
                        <m:r>
                          <a:rPr lang="en-US" altLang="zh-CN" b="0" i="1" smtClean="0">
                            <a:latin typeface="Cambria Math" panose="02040503050406030204" pitchFamily="18" charset="0"/>
                            <a:cs typeface="Times New Roman" panose="02020603050405020304" pitchFamily="18" charset="0"/>
                          </a:rPr>
                          <m:t>𝑝</m:t>
                        </m:r>
                      </m:sub>
                    </m:sSub>
                  </m:oMath>
                </a14:m>
                <a:r>
                  <a:rPr lang="en-US" altLang="zh-CN" dirty="0">
                    <a:latin typeface="Times New Roman" panose="02020603050405020304" pitchFamily="18" charset="0"/>
                    <a:cs typeface="Times New Roman" panose="02020603050405020304" pitchFamily="18" charset="0"/>
                  </a:rPr>
                  <a:t> , </a:t>
                </a:r>
                <a14:m>
                  <m:oMath xmlns:m="http://schemas.openxmlformats.org/officeDocument/2006/math">
                    <m:sSup>
                      <m:sSupPr>
                        <m:ctrlPr>
                          <a:rPr lang="en-US" altLang="zh-CN" b="0"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𝜎</m:t>
                        </m:r>
                      </m:e>
                      <m:sup>
                        <m:r>
                          <a:rPr lang="en-US" altLang="zh-CN" b="0" i="1" smtClean="0">
                            <a:latin typeface="Cambria Math" panose="02040503050406030204" pitchFamily="18" charset="0"/>
                            <a:cs typeface="Times New Roman" panose="02020603050405020304" pitchFamily="18" charset="0"/>
                          </a:rPr>
                          <m:t>′</m:t>
                        </m:r>
                      </m:sup>
                    </m:sSup>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𝜎</m:t>
                        </m:r>
                      </m:e>
                      <m:sup>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𝑟</m:t>
                        </m:r>
                      </m:sup>
                    </m:sSup>
                  </m:oMath>
                </a14:m>
                <a:r>
                  <a:rPr lang="en-US" altLang="zh-CN" dirty="0">
                    <a:latin typeface="Times New Roman" panose="02020603050405020304" pitchFamily="18" charset="0"/>
                    <a:cs typeface="Times New Roman" panose="02020603050405020304" pitchFamily="18" charset="0"/>
                  </a:rPr>
                  <a:t>and proving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𝜋</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𝑆𝑃𝐾</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d>
                      <m:dPr>
                        <m:ctrlP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𝑚</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𝑟</m:t>
                        </m:r>
                      </m:e>
                    </m:d>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𝑒</m:t>
                    </m:r>
                    <m:d>
                      <m:dPr>
                        <m:ctrlP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𝜎</m:t>
                            </m:r>
                          </m:e>
                          <m:sup>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sup>
                        </m:sSup>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𝑋</m:t>
                        </m:r>
                      </m:e>
                    </m:d>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𝑒</m:t>
                    </m:r>
                    <m:sSup>
                      <m:sSupPr>
                        <m:ctrlP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𝜎</m:t>
                                </m:r>
                              </m:e>
                              <m:sup>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sup>
                            </m:sSup>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𝑔</m:t>
                                </m:r>
                              </m:e>
                              <m: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2</m:t>
                                </m:r>
                              </m:sub>
                            </m:sSub>
                          </m:e>
                        </m:d>
                      </m:e>
                      <m:sup>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𝑚</m:t>
                        </m:r>
                      </m:sup>
                    </m:sSup>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𝑒</m:t>
                    </m:r>
                    <m:sSup>
                      <m:sSupPr>
                        <m:ctrlP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𝑔</m:t>
                                </m:r>
                              </m:e>
                              <m: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𝑔</m:t>
                                </m:r>
                              </m:e>
                              <m: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2</m:t>
                                </m:r>
                              </m:sub>
                            </m:sSub>
                          </m:e>
                        </m:d>
                      </m:e>
                      <m:sup>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𝑟</m:t>
                        </m:r>
                      </m:sup>
                    </m:sSup>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altLang="zh-CN" b="0" dirty="0">
                  <a:latin typeface="Times New Roman" panose="02020603050405020304" pitchFamily="18" charset="0"/>
                  <a:ea typeface="Cambria Math" panose="02040503050406030204" pitchFamily="18" charset="0"/>
                  <a:cs typeface="Times New Roman" panose="02020603050405020304" pitchFamily="18" charset="0"/>
                </a:endParaRPr>
              </a:p>
            </p:txBody>
          </p:sp>
        </mc:Choice>
        <mc:Fallback xmlns="">
          <p:sp>
            <p:nvSpPr>
              <p:cNvPr id="4" name="文本框 3">
                <a:extLst>
                  <a:ext uri="{FF2B5EF4-FFF2-40B4-BE49-F238E27FC236}">
                    <a16:creationId xmlns:a16="http://schemas.microsoft.com/office/drawing/2014/main" id="{147513AB-7EA0-3C6A-A138-E949523945C9}"/>
                  </a:ext>
                </a:extLst>
              </p:cNvPr>
              <p:cNvSpPr txBox="1">
                <a:spLocks noRot="1" noChangeAspect="1" noMove="1" noResize="1" noEditPoints="1" noAdjustHandles="1" noChangeArrowheads="1" noChangeShapeType="1" noTextEdit="1"/>
              </p:cNvSpPr>
              <p:nvPr/>
            </p:nvSpPr>
            <p:spPr>
              <a:xfrm>
                <a:off x="605015" y="984262"/>
                <a:ext cx="11426563" cy="746551"/>
              </a:xfrm>
              <a:prstGeom prst="rect">
                <a:avLst/>
              </a:prstGeom>
              <a:blipFill>
                <a:blip r:embed="rId3"/>
                <a:stretch>
                  <a:fillRect l="-427" t="-4065" b="-18699"/>
                </a:stretch>
              </a:blipFill>
            </p:spPr>
            <p:txBody>
              <a:bodyPr/>
              <a:lstStyle/>
              <a:p>
                <a:r>
                  <a:rPr lang="zh-CN" altLang="en-US">
                    <a:noFill/>
                  </a:rPr>
                  <a:t> </a:t>
                </a:r>
              </a:p>
            </p:txBody>
          </p:sp>
        </mc:Fallback>
      </mc:AlternateContent>
      <p:pic>
        <p:nvPicPr>
          <p:cNvPr id="18" name="图片 17">
            <a:extLst>
              <a:ext uri="{FF2B5EF4-FFF2-40B4-BE49-F238E27FC236}">
                <a16:creationId xmlns:a16="http://schemas.microsoft.com/office/drawing/2014/main" id="{8D193F67-91BD-5715-B066-52E1806ACE4B}"/>
              </a:ext>
            </a:extLst>
          </p:cNvPr>
          <p:cNvPicPr>
            <a:picLocks noChangeAspect="1"/>
          </p:cNvPicPr>
          <p:nvPr/>
        </p:nvPicPr>
        <p:blipFill>
          <a:blip r:embed="rId4"/>
          <a:stretch>
            <a:fillRect/>
          </a:stretch>
        </p:blipFill>
        <p:spPr>
          <a:xfrm>
            <a:off x="3349756" y="4475776"/>
            <a:ext cx="5785147" cy="2057506"/>
          </a:xfrm>
          <a:prstGeom prst="rect">
            <a:avLst/>
          </a:prstGeom>
        </p:spPr>
      </p:pic>
      <p:grpSp>
        <p:nvGrpSpPr>
          <p:cNvPr id="20" name="组合 19">
            <a:extLst>
              <a:ext uri="{FF2B5EF4-FFF2-40B4-BE49-F238E27FC236}">
                <a16:creationId xmlns:a16="http://schemas.microsoft.com/office/drawing/2014/main" id="{987AC28B-E7EE-E023-2591-96F5B0C57C48}"/>
              </a:ext>
            </a:extLst>
          </p:cNvPr>
          <p:cNvGrpSpPr/>
          <p:nvPr/>
        </p:nvGrpSpPr>
        <p:grpSpPr>
          <a:xfrm>
            <a:off x="1180241" y="1730813"/>
            <a:ext cx="9831518" cy="2536944"/>
            <a:chOff x="1773798" y="1787549"/>
            <a:chExt cx="9831518" cy="2536944"/>
          </a:xfrm>
        </p:grpSpPr>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F4DECA77-C641-7AED-10CB-AD44A932B0EB}"/>
                    </a:ext>
                  </a:extLst>
                </p:cNvPr>
                <p:cNvSpPr txBox="1"/>
                <p:nvPr/>
              </p:nvSpPr>
              <p:spPr>
                <a:xfrm>
                  <a:off x="1773798" y="1888703"/>
                  <a:ext cx="3141961" cy="923330"/>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Prove</a:t>
                  </a:r>
                </a:p>
                <a:p>
                  <a:pPr algn="ctr"/>
                  <a:endParaRPr lang="en-US" altLang="zh-CN"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𝑎</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𝑒</m:t>
                        </m:r>
                        <m:sSup>
                          <m:sSupPr>
                            <m:ctrlP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𝜎</m:t>
                                    </m:r>
                                  </m:e>
                                  <m:sup>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sup>
                                </m:sSup>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𝑔</m:t>
                                    </m:r>
                                  </m:e>
                                  <m: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2</m:t>
                                    </m:r>
                                  </m:sub>
                                </m:sSub>
                              </m:e>
                            </m:d>
                          </m:e>
                          <m:sup>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𝑠</m:t>
                            </m:r>
                          </m:sup>
                        </m:sSup>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𝑒</m:t>
                        </m:r>
                        <m:sSup>
                          <m:sSupPr>
                            <m:ctrlP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𝑔</m:t>
                                    </m:r>
                                  </m:e>
                                  <m: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𝑔</m:t>
                                    </m:r>
                                  </m:e>
                                  <m: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2</m:t>
                                    </m:r>
                                  </m:sub>
                                </m:sSub>
                              </m:e>
                            </m:d>
                          </m:e>
                          <m:sup>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𝑡</m:t>
                            </m:r>
                          </m:sup>
                        </m:sSup>
                      </m:oMath>
                    </m:oMathPara>
                  </a14:m>
                  <a:endParaRPr lang="en-US" altLang="zh-CN" dirty="0"/>
                </a:p>
              </p:txBody>
            </p:sp>
          </mc:Choice>
          <mc:Fallback xmlns="">
            <p:sp>
              <p:nvSpPr>
                <p:cNvPr id="2" name="文本框 1">
                  <a:extLst>
                    <a:ext uri="{FF2B5EF4-FFF2-40B4-BE49-F238E27FC236}">
                      <a16:creationId xmlns:a16="http://schemas.microsoft.com/office/drawing/2014/main" id="{F4DECA77-C641-7AED-10CB-AD44A932B0EB}"/>
                    </a:ext>
                  </a:extLst>
                </p:cNvPr>
                <p:cNvSpPr txBox="1">
                  <a:spLocks noRot="1" noChangeAspect="1" noMove="1" noResize="1" noEditPoints="1" noAdjustHandles="1" noChangeArrowheads="1" noChangeShapeType="1" noTextEdit="1"/>
                </p:cNvSpPr>
                <p:nvPr/>
              </p:nvSpPr>
              <p:spPr>
                <a:xfrm>
                  <a:off x="1773798" y="1888703"/>
                  <a:ext cx="3141961" cy="923330"/>
                </a:xfrm>
                <a:prstGeom prst="rect">
                  <a:avLst/>
                </a:prstGeom>
                <a:blipFill>
                  <a:blip r:embed="rId5"/>
                  <a:stretch>
                    <a:fillRect t="-3974" b="-1987"/>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32DF61DE-BCEE-C138-D31D-FF7E04657A8F}"/>
                </a:ext>
              </a:extLst>
            </p:cNvPr>
            <p:cNvSpPr txBox="1"/>
            <p:nvPr/>
          </p:nvSpPr>
          <p:spPr>
            <a:xfrm>
              <a:off x="9122277" y="1922129"/>
              <a:ext cx="1331718"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Verifier</a:t>
              </a:r>
            </a:p>
            <a:p>
              <a:endParaRPr lang="zh-CN" altLang="en-US" dirty="0"/>
            </a:p>
          </p:txBody>
        </p:sp>
        <p:cxnSp>
          <p:nvCxnSpPr>
            <p:cNvPr id="8" name="直接箭头连接符 7">
              <a:extLst>
                <a:ext uri="{FF2B5EF4-FFF2-40B4-BE49-F238E27FC236}">
                  <a16:creationId xmlns:a16="http://schemas.microsoft.com/office/drawing/2014/main" id="{E340A266-9CB7-0926-A7BA-C7F36615DA1C}"/>
                </a:ext>
              </a:extLst>
            </p:cNvPr>
            <p:cNvCxnSpPr/>
            <p:nvPr/>
          </p:nvCxnSpPr>
          <p:spPr>
            <a:xfrm>
              <a:off x="4860758" y="2743248"/>
              <a:ext cx="2447566"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25B92334-9E98-4A2C-D0A6-E3419CE513A2}"/>
                    </a:ext>
                  </a:extLst>
                </p:cNvPr>
                <p:cNvSpPr txBox="1"/>
                <p:nvPr/>
              </p:nvSpPr>
              <p:spPr>
                <a:xfrm>
                  <a:off x="5661716" y="2394251"/>
                  <a:ext cx="7700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𝑎</m:t>
                        </m:r>
                      </m:oMath>
                    </m:oMathPara>
                  </a14:m>
                  <a:endParaRPr lang="en-US" altLang="zh-CN" dirty="0"/>
                </a:p>
              </p:txBody>
            </p:sp>
          </mc:Choice>
          <mc:Fallback xmlns="">
            <p:sp>
              <p:nvSpPr>
                <p:cNvPr id="9" name="文本框 8">
                  <a:extLst>
                    <a:ext uri="{FF2B5EF4-FFF2-40B4-BE49-F238E27FC236}">
                      <a16:creationId xmlns:a16="http://schemas.microsoft.com/office/drawing/2014/main" id="{25B92334-9E98-4A2C-D0A6-E3419CE513A2}"/>
                    </a:ext>
                  </a:extLst>
                </p:cNvPr>
                <p:cNvSpPr txBox="1">
                  <a:spLocks noRot="1" noChangeAspect="1" noMove="1" noResize="1" noEditPoints="1" noAdjustHandles="1" noChangeArrowheads="1" noChangeShapeType="1" noTextEdit="1"/>
                </p:cNvSpPr>
                <p:nvPr/>
              </p:nvSpPr>
              <p:spPr>
                <a:xfrm>
                  <a:off x="5661716" y="2394251"/>
                  <a:ext cx="770021" cy="369332"/>
                </a:xfrm>
                <a:prstGeom prst="rect">
                  <a:avLst/>
                </a:prstGeom>
                <a:blipFill>
                  <a:blip r:embed="rId6"/>
                  <a:stretch>
                    <a:fillRect/>
                  </a:stretch>
                </a:blipFill>
              </p:spPr>
              <p:txBody>
                <a:bodyPr/>
                <a:lstStyle/>
                <a:p>
                  <a:r>
                    <a:rPr lang="zh-CN" altLang="en-US">
                      <a:noFill/>
                    </a:rPr>
                    <a:t> </a:t>
                  </a:r>
                </a:p>
              </p:txBody>
            </p:sp>
          </mc:Fallback>
        </mc:AlternateContent>
        <p:cxnSp>
          <p:nvCxnSpPr>
            <p:cNvPr id="11" name="直接箭头连接符 10">
              <a:extLst>
                <a:ext uri="{FF2B5EF4-FFF2-40B4-BE49-F238E27FC236}">
                  <a16:creationId xmlns:a16="http://schemas.microsoft.com/office/drawing/2014/main" id="{BEEFD4D5-161A-075B-8BB8-B3CBD2DD9D3B}"/>
                </a:ext>
              </a:extLst>
            </p:cNvPr>
            <p:cNvCxnSpPr/>
            <p:nvPr/>
          </p:nvCxnSpPr>
          <p:spPr>
            <a:xfrm flipH="1">
              <a:off x="4860758" y="3418735"/>
              <a:ext cx="2447566"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2935EAE-3D32-10FC-263B-99E3BB8B6F99}"/>
                    </a:ext>
                  </a:extLst>
                </p:cNvPr>
                <p:cNvSpPr txBox="1"/>
                <p:nvPr/>
              </p:nvSpPr>
              <p:spPr>
                <a:xfrm>
                  <a:off x="5661717" y="3085498"/>
                  <a:ext cx="7700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𝑐</m:t>
                        </m:r>
                      </m:oMath>
                    </m:oMathPara>
                  </a14:m>
                  <a:endParaRPr lang="zh-CN" altLang="en-US" dirty="0"/>
                </a:p>
              </p:txBody>
            </p:sp>
          </mc:Choice>
          <mc:Fallback xmlns="">
            <p:sp>
              <p:nvSpPr>
                <p:cNvPr id="12" name="文本框 11">
                  <a:extLst>
                    <a:ext uri="{FF2B5EF4-FFF2-40B4-BE49-F238E27FC236}">
                      <a16:creationId xmlns:a16="http://schemas.microsoft.com/office/drawing/2014/main" id="{92935EAE-3D32-10FC-263B-99E3BB8B6F99}"/>
                    </a:ext>
                  </a:extLst>
                </p:cNvPr>
                <p:cNvSpPr txBox="1">
                  <a:spLocks noRot="1" noChangeAspect="1" noMove="1" noResize="1" noEditPoints="1" noAdjustHandles="1" noChangeArrowheads="1" noChangeShapeType="1" noTextEdit="1"/>
                </p:cNvSpPr>
                <p:nvPr/>
              </p:nvSpPr>
              <p:spPr>
                <a:xfrm>
                  <a:off x="5661717" y="3085498"/>
                  <a:ext cx="770021"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E7ECCB3D-4697-A81E-427C-06E6E63419C6}"/>
                    </a:ext>
                  </a:extLst>
                </p:cNvPr>
                <p:cNvSpPr txBox="1"/>
                <p:nvPr/>
              </p:nvSpPr>
              <p:spPr>
                <a:xfrm>
                  <a:off x="2045369" y="2969923"/>
                  <a:ext cx="2447566" cy="757130"/>
                </a:xfrm>
                <a:prstGeom prst="rect">
                  <a:avLst/>
                </a:prstGeom>
                <a:noFill/>
              </p:spPr>
              <p:txBody>
                <a:bodyPr wrap="square" rtlCol="0">
                  <a:spAutoFit/>
                </a:bodyPr>
                <a:lstStyle/>
                <a:p>
                  <a:pPr>
                    <a:lnSpc>
                      <a:spcPct val="120000"/>
                    </a:lnSpc>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𝑚</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 −</m:t>
                        </m:r>
                        <m:r>
                          <a:rPr lang="en-US" altLang="zh-CN" b="0" i="1" smtClean="0">
                            <a:latin typeface="Cambria Math" panose="02040503050406030204" pitchFamily="18" charset="0"/>
                          </a:rPr>
                          <m:t>𝑐𝑚</m:t>
                        </m:r>
                      </m:oMath>
                    </m:oMathPara>
                  </a14:m>
                  <a:endParaRPr lang="en-US" altLang="zh-CN" b="0" dirty="0"/>
                </a:p>
                <a:p>
                  <a:pPr>
                    <a:lnSpc>
                      <a:spcPct val="120000"/>
                    </a:lnSpc>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𝑐𝑟</m:t>
                        </m:r>
                      </m:oMath>
                    </m:oMathPara>
                  </a14:m>
                  <a:endParaRPr lang="zh-CN" altLang="en-US" dirty="0"/>
                </a:p>
              </p:txBody>
            </p:sp>
          </mc:Choice>
          <mc:Fallback xmlns="">
            <p:sp>
              <p:nvSpPr>
                <p:cNvPr id="13" name="文本框 12">
                  <a:extLst>
                    <a:ext uri="{FF2B5EF4-FFF2-40B4-BE49-F238E27FC236}">
                      <a16:creationId xmlns:a16="http://schemas.microsoft.com/office/drawing/2014/main" id="{E7ECCB3D-4697-A81E-427C-06E6E63419C6}"/>
                    </a:ext>
                  </a:extLst>
                </p:cNvPr>
                <p:cNvSpPr txBox="1">
                  <a:spLocks noRot="1" noChangeAspect="1" noMove="1" noResize="1" noEditPoints="1" noAdjustHandles="1" noChangeArrowheads="1" noChangeShapeType="1" noTextEdit="1"/>
                </p:cNvSpPr>
                <p:nvPr/>
              </p:nvSpPr>
              <p:spPr>
                <a:xfrm>
                  <a:off x="2045369" y="2969923"/>
                  <a:ext cx="2447566" cy="757130"/>
                </a:xfrm>
                <a:prstGeom prst="rect">
                  <a:avLst/>
                </a:prstGeom>
                <a:blipFill>
                  <a:blip r:embed="rId8"/>
                  <a:stretch>
                    <a:fillRect/>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2F520673-40CA-905E-1879-8C14C49F1691}"/>
                </a:ext>
              </a:extLst>
            </p:cNvPr>
            <p:cNvCxnSpPr/>
            <p:nvPr/>
          </p:nvCxnSpPr>
          <p:spPr>
            <a:xfrm>
              <a:off x="4860758" y="3970515"/>
              <a:ext cx="2447566"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A569D338-4598-6210-581F-C421215B8533}"/>
                    </a:ext>
                  </a:extLst>
                </p:cNvPr>
                <p:cNvSpPr txBox="1"/>
                <p:nvPr/>
              </p:nvSpPr>
              <p:spPr>
                <a:xfrm>
                  <a:off x="5555152" y="3626755"/>
                  <a:ext cx="7700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𝑍</m:t>
                            </m:r>
                          </m:e>
                          <m:sub>
                            <m:r>
                              <a:rPr lang="en-US" altLang="zh-CN" b="0" i="1" dirty="0" smtClean="0">
                                <a:latin typeface="Cambria Math" panose="02040503050406030204" pitchFamily="18" charset="0"/>
                              </a:rPr>
                              <m:t>𝑚</m:t>
                            </m:r>
                          </m:sub>
                        </m:sSub>
                        <m:r>
                          <a:rPr lang="en-US" altLang="zh-CN" b="0"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𝑍</m:t>
                            </m:r>
                          </m:e>
                          <m:sub>
                            <m:r>
                              <a:rPr lang="en-US" altLang="zh-CN" b="0" i="1" dirty="0" smtClean="0">
                                <a:latin typeface="Cambria Math" panose="02040503050406030204" pitchFamily="18" charset="0"/>
                              </a:rPr>
                              <m:t>𝑡</m:t>
                            </m:r>
                          </m:sub>
                        </m:sSub>
                      </m:oMath>
                    </m:oMathPara>
                  </a14:m>
                  <a:endParaRPr lang="en-US" altLang="zh-CN" dirty="0"/>
                </a:p>
              </p:txBody>
            </p:sp>
          </mc:Choice>
          <mc:Fallback xmlns="">
            <p:sp>
              <p:nvSpPr>
                <p:cNvPr id="15" name="文本框 14">
                  <a:extLst>
                    <a:ext uri="{FF2B5EF4-FFF2-40B4-BE49-F238E27FC236}">
                      <a16:creationId xmlns:a16="http://schemas.microsoft.com/office/drawing/2014/main" id="{A569D338-4598-6210-581F-C421215B8533}"/>
                    </a:ext>
                  </a:extLst>
                </p:cNvPr>
                <p:cNvSpPr txBox="1">
                  <a:spLocks noRot="1" noChangeAspect="1" noMove="1" noResize="1" noEditPoints="1" noAdjustHandles="1" noChangeArrowheads="1" noChangeShapeType="1" noTextEdit="1"/>
                </p:cNvSpPr>
                <p:nvPr/>
              </p:nvSpPr>
              <p:spPr>
                <a:xfrm>
                  <a:off x="5555152" y="3626755"/>
                  <a:ext cx="770021"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AA60D6CC-C0D3-1478-3B0D-940062AB4CC3}"/>
                    </a:ext>
                  </a:extLst>
                </p:cNvPr>
                <p:cNvSpPr txBox="1"/>
                <p:nvPr/>
              </p:nvSpPr>
              <p:spPr>
                <a:xfrm>
                  <a:off x="7597081" y="3811421"/>
                  <a:ext cx="4008235" cy="369332"/>
                </a:xfrm>
                <a:prstGeom prst="rect">
                  <a:avLst/>
                </a:prstGeom>
                <a:noFill/>
              </p:spPr>
              <p:txBody>
                <a:bodyPr wrap="square" rtlCol="0">
                  <a:spAutoFit/>
                </a:bodyPr>
                <a:lstStyle/>
                <a:p>
                  <a14:m>
                    <m:oMath xmlns:m="http://schemas.openxmlformats.org/officeDocument/2006/math">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𝑒</m:t>
                      </m:r>
                      <m:sSup>
                        <m:sSupPr>
                          <m:ctrlP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Cambria Math" panose="02040503050406030204" pitchFamily="18" charset="0"/>
                                      <a:cs typeface="Times New Roman" panose="02020603050405020304" pitchFamily="18" charset="0"/>
                                    </a:rPr>
                                    <m:t>𝜎</m:t>
                                  </m:r>
                                </m:e>
                                <m:sup>
                                  <m:r>
                                    <a:rPr lang="en-US" altLang="zh-CN" i="1">
                                      <a:latin typeface="Cambria Math" panose="02040503050406030204" pitchFamily="18" charset="0"/>
                                      <a:ea typeface="Cambria Math" panose="02040503050406030204" pitchFamily="18" charset="0"/>
                                      <a:cs typeface="Times New Roman" panose="02020603050405020304" pitchFamily="18" charset="0"/>
                                    </a:rPr>
                                    <m:t>′</m:t>
                                  </m:r>
                                </m:sup>
                              </m:sSup>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𝑋</m:t>
                              </m:r>
                            </m:e>
                          </m:d>
                        </m:e>
                        <m:sup>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𝑐</m:t>
                          </m:r>
                        </m:sup>
                      </m:sSup>
                    </m:oMath>
                  </a14:m>
                  <a:r>
                    <a:rPr lang="en-US" altLang="zh-CN" dirty="0">
                      <a:ea typeface="Cambria Math" panose="02040503050406030204" pitchFamily="18" charset="0"/>
                      <a:cs typeface="Times New Roman" panose="020206030504050203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cs typeface="Times New Roman" panose="02020603050405020304" pitchFamily="18" charset="0"/>
                        </a:rPr>
                        <m:t>𝑒</m:t>
                      </m:r>
                      <m:sSup>
                        <m:s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Cambria Math" panose="02040503050406030204" pitchFamily="18" charset="0"/>
                                      <a:cs typeface="Times New Roman" panose="02020603050405020304" pitchFamily="18" charset="0"/>
                                    </a:rPr>
                                    <m:t>𝜎</m:t>
                                  </m:r>
                                </m:e>
                                <m:sup>
                                  <m:r>
                                    <a:rPr lang="en-US" altLang="zh-CN" i="1">
                                      <a:latin typeface="Cambria Math" panose="02040503050406030204" pitchFamily="18" charset="0"/>
                                      <a:ea typeface="Cambria Math" panose="02040503050406030204" pitchFamily="18" charset="0"/>
                                      <a:cs typeface="Times New Roman" panose="02020603050405020304" pitchFamily="18" charset="0"/>
                                    </a:rPr>
                                    <m:t>′</m:t>
                                  </m:r>
                                </m:sup>
                              </m:sSup>
                              <m:r>
                                <a:rPr lang="en-US" altLang="zh-CN"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𝑔</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2</m:t>
                                  </m:r>
                                </m:sub>
                              </m:sSub>
                            </m:e>
                          </m:d>
                        </m:e>
                        <m:sup>
                          <m:r>
                            <a:rPr lang="en-US" altLang="zh-CN"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𝑍</m:t>
                              </m:r>
                            </m:e>
                            <m: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𝑚</m:t>
                              </m:r>
                            </m:sub>
                          </m:sSub>
                        </m:sup>
                      </m:sSup>
                      <m:r>
                        <a:rPr lang="en-US" altLang="zh-CN" i="1">
                          <a:latin typeface="Cambria Math" panose="02040503050406030204" pitchFamily="18" charset="0"/>
                          <a:ea typeface="Cambria Math" panose="02040503050406030204" pitchFamily="18" charset="0"/>
                          <a:cs typeface="Times New Roman" panose="02020603050405020304" pitchFamily="18" charset="0"/>
                        </a:rPr>
                        <m:t>𝑒</m:t>
                      </m:r>
                      <m:sSup>
                        <m:s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𝑔</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𝑔</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2</m:t>
                                  </m:r>
                                </m:sub>
                              </m:sSub>
                            </m:e>
                          </m:d>
                        </m:e>
                        <m:sup>
                          <m:sSub>
                            <m:sSubPr>
                              <m:ctrlP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𝑍</m:t>
                              </m:r>
                            </m:e>
                            <m: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𝑡</m:t>
                              </m:r>
                            </m:sub>
                          </m:sSub>
                        </m:sup>
                      </m:sSup>
                    </m:oMath>
                  </a14:m>
                  <a:endParaRPr lang="zh-CN" altLang="en-US" dirty="0"/>
                </a:p>
              </p:txBody>
            </p:sp>
          </mc:Choice>
          <mc:Fallback xmlns="">
            <p:sp>
              <p:nvSpPr>
                <p:cNvPr id="16" name="文本框 15">
                  <a:extLst>
                    <a:ext uri="{FF2B5EF4-FFF2-40B4-BE49-F238E27FC236}">
                      <a16:creationId xmlns:a16="http://schemas.microsoft.com/office/drawing/2014/main" id="{AA60D6CC-C0D3-1478-3B0D-940062AB4CC3}"/>
                    </a:ext>
                  </a:extLst>
                </p:cNvPr>
                <p:cNvSpPr txBox="1">
                  <a:spLocks noRot="1" noChangeAspect="1" noMove="1" noResize="1" noEditPoints="1" noAdjustHandles="1" noChangeArrowheads="1" noChangeShapeType="1" noTextEdit="1"/>
                </p:cNvSpPr>
                <p:nvPr/>
              </p:nvSpPr>
              <p:spPr>
                <a:xfrm>
                  <a:off x="7597081" y="3811421"/>
                  <a:ext cx="4008235" cy="369332"/>
                </a:xfrm>
                <a:prstGeom prst="rect">
                  <a:avLst/>
                </a:prstGeom>
                <a:blipFill>
                  <a:blip r:embed="rId10"/>
                  <a:stretch>
                    <a:fillRect b="-4918"/>
                  </a:stretch>
                </a:blipFill>
              </p:spPr>
              <p:txBody>
                <a:bodyPr/>
                <a:lstStyle/>
                <a:p>
                  <a:r>
                    <a:rPr lang="zh-CN" altLang="en-US">
                      <a:noFill/>
                    </a:rPr>
                    <a:t> </a:t>
                  </a:r>
                </a:p>
              </p:txBody>
            </p:sp>
          </mc:Fallback>
        </mc:AlternateContent>
        <p:sp>
          <p:nvSpPr>
            <p:cNvPr id="19" name="矩形 18">
              <a:extLst>
                <a:ext uri="{FF2B5EF4-FFF2-40B4-BE49-F238E27FC236}">
                  <a16:creationId xmlns:a16="http://schemas.microsoft.com/office/drawing/2014/main" id="{D3D3630E-433A-37CA-9D2A-6D5306EB79C2}"/>
                </a:ext>
              </a:extLst>
            </p:cNvPr>
            <p:cNvSpPr/>
            <p:nvPr/>
          </p:nvSpPr>
          <p:spPr>
            <a:xfrm>
              <a:off x="1773798" y="1787549"/>
              <a:ext cx="9749017" cy="2536944"/>
            </a:xfrm>
            <a:prstGeom prst="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929220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D588B-D885-0662-325E-D1E827C1A002}"/>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CC490F1E-FA51-68A0-7672-62A0D1AC5EFC}"/>
              </a:ext>
            </a:extLst>
          </p:cNvPr>
          <p:cNvPicPr>
            <a:picLocks noChangeAspect="1"/>
          </p:cNvPicPr>
          <p:nvPr/>
        </p:nvPicPr>
        <p:blipFill>
          <a:blip r:embed="rId3"/>
          <a:stretch>
            <a:fillRect/>
          </a:stretch>
        </p:blipFill>
        <p:spPr>
          <a:xfrm>
            <a:off x="634733" y="602110"/>
            <a:ext cx="5069924" cy="5653779"/>
          </a:xfrm>
          <a:prstGeom prst="rect">
            <a:avLst/>
          </a:prstGeom>
        </p:spPr>
      </p:pic>
      <p:pic>
        <p:nvPicPr>
          <p:cNvPr id="5" name="图片 4">
            <a:extLst>
              <a:ext uri="{FF2B5EF4-FFF2-40B4-BE49-F238E27FC236}">
                <a16:creationId xmlns:a16="http://schemas.microsoft.com/office/drawing/2014/main" id="{D6E4CAA8-6B60-4956-6FF5-818A469FEF3D}"/>
              </a:ext>
            </a:extLst>
          </p:cNvPr>
          <p:cNvPicPr>
            <a:picLocks noChangeAspect="1"/>
          </p:cNvPicPr>
          <p:nvPr/>
        </p:nvPicPr>
        <p:blipFill>
          <a:blip r:embed="rId4"/>
          <a:stretch>
            <a:fillRect/>
          </a:stretch>
        </p:blipFill>
        <p:spPr>
          <a:xfrm>
            <a:off x="6264318" y="1561410"/>
            <a:ext cx="5637749" cy="3491560"/>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3AC329F3-472B-67C2-2070-E43BA403C4A8}"/>
                  </a:ext>
                </a:extLst>
              </p:cNvPr>
              <p:cNvSpPr txBox="1"/>
              <p:nvPr/>
            </p:nvSpPr>
            <p:spPr>
              <a:xfrm>
                <a:off x="3395952" y="6161437"/>
                <a:ext cx="2588535" cy="4187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solidFill>
                                <a:schemeClr val="accent1"/>
                              </a:solidFill>
                              <a:latin typeface="Cambria Math" panose="02040503050406030204" pitchFamily="18" charset="0"/>
                            </a:rPr>
                          </m:ctrlPr>
                        </m:sSupPr>
                        <m:e>
                          <m:r>
                            <a:rPr lang="en-US" altLang="zh-CN" b="0" i="1" smtClean="0">
                              <a:solidFill>
                                <a:schemeClr val="accent1"/>
                              </a:solidFill>
                              <a:latin typeface="Cambria Math" panose="02040503050406030204" pitchFamily="18" charset="0"/>
                            </a:rPr>
                            <m:t>𝜎</m:t>
                          </m:r>
                        </m:e>
                        <m:sup>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𝑥</m:t>
                              </m:r>
                            </m:e>
                            <m:sub>
                              <m:r>
                                <a:rPr lang="en-US" altLang="zh-CN" b="0" i="1" smtClean="0">
                                  <a:solidFill>
                                    <a:schemeClr val="accent1"/>
                                  </a:solidFill>
                                  <a:latin typeface="Cambria Math" panose="02040503050406030204" pitchFamily="18" charset="0"/>
                                </a:rPr>
                                <m:t>0</m:t>
                              </m:r>
                            </m:sub>
                          </m:sSub>
                          <m:r>
                            <a:rPr lang="en-US" altLang="zh-CN" b="0" i="1" smtClean="0">
                              <a:solidFill>
                                <a:schemeClr val="accent1"/>
                              </a:solidFill>
                              <a:latin typeface="Cambria Math" panose="02040503050406030204" pitchFamily="18" charset="0"/>
                            </a:rPr>
                            <m:t>+</m:t>
                          </m:r>
                          <m:nary>
                            <m:naryPr>
                              <m:chr m:val="∑"/>
                              <m:limLoc m:val="subSup"/>
                              <m:ctrlPr>
                                <a:rPr lang="en-US" altLang="zh-CN" b="0" i="1" smtClean="0">
                                  <a:solidFill>
                                    <a:schemeClr val="accent1"/>
                                  </a:solidFill>
                                  <a:latin typeface="Cambria Math" panose="02040503050406030204" pitchFamily="18" charset="0"/>
                                </a:rPr>
                              </m:ctrlPr>
                            </m:naryPr>
                            <m:sub>
                              <m:r>
                                <m:rPr>
                                  <m:brk m:alnAt="25"/>
                                </m:rPr>
                                <a:rPr lang="en-US" altLang="zh-CN" b="0" i="1" smtClean="0">
                                  <a:solidFill>
                                    <a:schemeClr val="accent1"/>
                                  </a:solidFill>
                                  <a:latin typeface="Cambria Math" panose="02040503050406030204" pitchFamily="18" charset="0"/>
                                </a:rPr>
                                <m:t>𝑖</m:t>
                              </m:r>
                              <m:r>
                                <a:rPr lang="en-US" altLang="zh-CN" b="0" i="1" smtClean="0">
                                  <a:solidFill>
                                    <a:schemeClr val="accent1"/>
                                  </a:solidFill>
                                  <a:latin typeface="Cambria Math" panose="02040503050406030204" pitchFamily="18" charset="0"/>
                                </a:rPr>
                                <m:t>=1</m:t>
                              </m:r>
                            </m:sub>
                            <m:sup>
                              <m:r>
                                <a:rPr lang="en-US" altLang="zh-CN" b="0" i="1" smtClean="0">
                                  <a:solidFill>
                                    <a:schemeClr val="accent1"/>
                                  </a:solidFill>
                                  <a:latin typeface="Cambria Math" panose="02040503050406030204" pitchFamily="18" charset="0"/>
                                </a:rPr>
                                <m:t>4</m:t>
                              </m:r>
                            </m:sup>
                            <m:e>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𝑚</m:t>
                                  </m:r>
                                </m:e>
                                <m:sub>
                                  <m:r>
                                    <a:rPr lang="en-US" altLang="zh-CN" b="0" i="1" smtClean="0">
                                      <a:solidFill>
                                        <a:schemeClr val="accent1"/>
                                      </a:solidFill>
                                      <a:latin typeface="Cambria Math" panose="02040503050406030204" pitchFamily="18" charset="0"/>
                                    </a:rPr>
                                    <m:t>𝑖</m:t>
                                  </m:r>
                                </m:sub>
                              </m:sSub>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𝑥</m:t>
                                  </m:r>
                                </m:e>
                                <m:sub>
                                  <m:r>
                                    <a:rPr lang="en-US" altLang="zh-CN" b="0" i="1" smtClean="0">
                                      <a:solidFill>
                                        <a:schemeClr val="accent1"/>
                                      </a:solidFill>
                                      <a:latin typeface="Cambria Math" panose="02040503050406030204" pitchFamily="18" charset="0"/>
                                    </a:rPr>
                                    <m:t>𝑖</m:t>
                                  </m:r>
                                </m:sub>
                              </m:sSub>
                            </m:e>
                          </m:nary>
                        </m:sup>
                      </m:sSup>
                      <m:r>
                        <a:rPr lang="en-US" altLang="zh-CN" b="0" i="1" smtClean="0">
                          <a:solidFill>
                            <a:schemeClr val="accent1"/>
                          </a:solidFill>
                          <a:latin typeface="Cambria Math" panose="02040503050406030204" pitchFamily="18" charset="0"/>
                        </a:rPr>
                        <m:t>=</m:t>
                      </m:r>
                      <m:r>
                        <a:rPr lang="en-US" altLang="zh-CN" b="0" i="1" smtClean="0">
                          <a:solidFill>
                            <a:schemeClr val="accent1"/>
                          </a:solidFill>
                          <a:latin typeface="Cambria Math" panose="02040503050406030204" pitchFamily="18" charset="0"/>
                        </a:rPr>
                        <m:t>𝑔</m:t>
                      </m:r>
                    </m:oMath>
                  </m:oMathPara>
                </a14:m>
                <a:endParaRPr lang="zh-CN" altLang="en-US" dirty="0"/>
              </a:p>
            </p:txBody>
          </p:sp>
        </mc:Choice>
        <mc:Fallback xmlns="">
          <p:sp>
            <p:nvSpPr>
              <p:cNvPr id="2" name="文本框 1">
                <a:extLst>
                  <a:ext uri="{FF2B5EF4-FFF2-40B4-BE49-F238E27FC236}">
                    <a16:creationId xmlns:a16="http://schemas.microsoft.com/office/drawing/2014/main" id="{3AC329F3-472B-67C2-2070-E43BA403C4A8}"/>
                  </a:ext>
                </a:extLst>
              </p:cNvPr>
              <p:cNvSpPr txBox="1">
                <a:spLocks noRot="1" noChangeAspect="1" noMove="1" noResize="1" noEditPoints="1" noAdjustHandles="1" noChangeArrowheads="1" noChangeShapeType="1" noTextEdit="1"/>
              </p:cNvSpPr>
              <p:nvPr/>
            </p:nvSpPr>
            <p:spPr>
              <a:xfrm>
                <a:off x="3395952" y="6161437"/>
                <a:ext cx="2588535" cy="418769"/>
              </a:xfrm>
              <a:prstGeom prst="rect">
                <a:avLst/>
              </a:prstGeom>
              <a:blipFill>
                <a:blip r:embed="rId5"/>
                <a:stretch>
                  <a:fillRect t="-73529" b="-95588"/>
                </a:stretch>
              </a:blipFill>
            </p:spPr>
            <p:txBody>
              <a:bodyPr/>
              <a:lstStyle/>
              <a:p>
                <a:r>
                  <a:rPr lang="zh-CN" altLang="en-US">
                    <a:noFill/>
                  </a:rPr>
                  <a:t> </a:t>
                </a:r>
              </a:p>
            </p:txBody>
          </p:sp>
        </mc:Fallback>
      </mc:AlternateContent>
      <p:cxnSp>
        <p:nvCxnSpPr>
          <p:cNvPr id="6" name="直接连接符 5">
            <a:extLst>
              <a:ext uri="{FF2B5EF4-FFF2-40B4-BE49-F238E27FC236}">
                <a16:creationId xmlns:a16="http://schemas.microsoft.com/office/drawing/2014/main" id="{5543E600-4068-F459-B2FA-DBDDD873E16F}"/>
              </a:ext>
            </a:extLst>
          </p:cNvPr>
          <p:cNvCxnSpPr/>
          <p:nvPr/>
        </p:nvCxnSpPr>
        <p:spPr>
          <a:xfrm>
            <a:off x="3808854" y="6043291"/>
            <a:ext cx="1519417"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34581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2703</TotalTime>
  <Words>855</Words>
  <Application>Microsoft Office PowerPoint</Application>
  <PresentationFormat>宽屏</PresentationFormat>
  <Paragraphs>70</Paragraphs>
  <Slides>18</Slides>
  <Notes>10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18</vt:i4>
      </vt:variant>
    </vt:vector>
  </HeadingPairs>
  <TitlesOfParts>
    <vt:vector size="26" baseType="lpstr">
      <vt:lpstr>等线</vt:lpstr>
      <vt:lpstr>等线 Light</vt:lpstr>
      <vt:lpstr>黑体</vt:lpstr>
      <vt:lpstr>Arial</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jr song</dc:creator>
  <cp:lastModifiedBy>jr song</cp:lastModifiedBy>
  <cp:revision>62</cp:revision>
  <dcterms:created xsi:type="dcterms:W3CDTF">2024-12-30T02:39:33Z</dcterms:created>
  <dcterms:modified xsi:type="dcterms:W3CDTF">2025-01-09T08:11:52Z</dcterms:modified>
</cp:coreProperties>
</file>